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7" r:id="rId2"/>
  </p:sldMasterIdLst>
  <p:notesMasterIdLst>
    <p:notesMasterId r:id="rId14"/>
  </p:notesMasterIdLst>
  <p:sldIdLst>
    <p:sldId id="258" r:id="rId3"/>
    <p:sldId id="269" r:id="rId4"/>
    <p:sldId id="303" r:id="rId5"/>
    <p:sldId id="305" r:id="rId6"/>
    <p:sldId id="306" r:id="rId7"/>
    <p:sldId id="307" r:id="rId8"/>
    <p:sldId id="308" r:id="rId9"/>
    <p:sldId id="309" r:id="rId10"/>
    <p:sldId id="304" r:id="rId11"/>
    <p:sldId id="310" r:id="rId12"/>
    <p:sldId id="31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gan DeBari" initials="MD" lastIdx="1" clrIdx="0">
    <p:extLst>
      <p:ext uri="{19B8F6BF-5375-455C-9EA6-DF929625EA0E}">
        <p15:presenceInfo xmlns:p15="http://schemas.microsoft.com/office/powerpoint/2012/main" userId="b84c937afd8eafa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072"/>
    <a:srgbClr val="13223D"/>
    <a:srgbClr val="FFFFCC"/>
    <a:srgbClr val="FFFF99"/>
    <a:srgbClr val="8ED4D6"/>
    <a:srgbClr val="66C6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5"/>
    <p:restoredTop sz="94656"/>
  </p:normalViewPr>
  <p:slideViewPr>
    <p:cSldViewPr snapToGrid="0" snapToObjects="1">
      <p:cViewPr>
        <p:scale>
          <a:sx n="169" d="100"/>
          <a:sy n="169" d="100"/>
        </p:scale>
        <p:origin x="-256" y="-1000"/>
      </p:cViewPr>
      <p:guideLst/>
    </p:cSldViewPr>
  </p:slideViewPr>
  <p:notesTextViewPr>
    <p:cViewPr>
      <p:scale>
        <a:sx n="1" d="1"/>
        <a:sy n="1" d="1"/>
      </p:scale>
      <p:origin x="0" y="0"/>
    </p:cViewPr>
  </p:notesTextViewPr>
  <p:sorterViewPr>
    <p:cViewPr>
      <p:scale>
        <a:sx n="100" d="100"/>
        <a:sy n="100" d="100"/>
      </p:scale>
      <p:origin x="0" y="-20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75CC35-7B69-104C-B1F1-129749261C2F}" type="datetimeFigureOut">
              <a:rPr lang="en-US" smtClean="0"/>
              <a:t>7/13/20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4BE53C-A31D-7B46-85EA-C15DB405A5C1}" type="slidenum">
              <a:rPr lang="en-US" smtClean="0"/>
              <a:t>‹#›</a:t>
            </a:fld>
            <a:endParaRPr lang="en-US"/>
          </a:p>
        </p:txBody>
      </p:sp>
    </p:spTree>
    <p:extLst>
      <p:ext uri="{BB962C8B-B14F-4D97-AF65-F5344CB8AC3E}">
        <p14:creationId xmlns:p14="http://schemas.microsoft.com/office/powerpoint/2010/main" val="1824327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BE53C-A31D-7B46-85EA-C15DB405A5C1}" type="slidenum">
              <a:rPr lang="en-US" smtClean="0"/>
              <a:t>8</a:t>
            </a:fld>
            <a:endParaRPr lang="en-US"/>
          </a:p>
        </p:txBody>
      </p:sp>
    </p:spTree>
    <p:extLst>
      <p:ext uri="{BB962C8B-B14F-4D97-AF65-F5344CB8AC3E}">
        <p14:creationId xmlns:p14="http://schemas.microsoft.com/office/powerpoint/2010/main" val="286346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4BE53C-A31D-7B46-85EA-C15DB405A5C1}" type="slidenum">
              <a:rPr lang="en-US" smtClean="0"/>
              <a:t>9</a:t>
            </a:fld>
            <a:endParaRPr lang="en-US"/>
          </a:p>
        </p:txBody>
      </p:sp>
    </p:spTree>
    <p:extLst>
      <p:ext uri="{BB962C8B-B14F-4D97-AF65-F5344CB8AC3E}">
        <p14:creationId xmlns:p14="http://schemas.microsoft.com/office/powerpoint/2010/main" val="4108927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22363"/>
            <a:ext cx="98298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838200" y="3602038"/>
            <a:ext cx="98298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7B460C59-1F0B-DB46-B655-80AE13683051}" type="slidenum">
              <a:rPr lang="en-US" smtClean="0"/>
              <a:t>‹#›</a:t>
            </a:fld>
            <a:endParaRPr lang="en-US"/>
          </a:p>
        </p:txBody>
      </p:sp>
      <p:sp>
        <p:nvSpPr>
          <p:cNvPr id="7" name="Rectangle 6"/>
          <p:cNvSpPr/>
          <p:nvPr userDrawn="1"/>
        </p:nvSpPr>
        <p:spPr>
          <a:xfrm>
            <a:off x="2983424" y="6052088"/>
            <a:ext cx="193729" cy="66938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269337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2405-7C2F-45F9-A6F5-B8027391139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8D0304-F3C1-4A67-B2F5-2D5BC258DB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28821A8-2C07-496B-BBDE-3EF0804A5859}"/>
              </a:ext>
            </a:extLst>
          </p:cNvPr>
          <p:cNvSpPr>
            <a:spLocks noGrp="1"/>
          </p:cNvSpPr>
          <p:nvPr>
            <p:ph type="dt" sz="half" idx="10"/>
          </p:nvPr>
        </p:nvSpPr>
        <p:spPr/>
        <p:txBody>
          <a:bodyPr/>
          <a:lstStyle/>
          <a:p>
            <a:fld id="{3CDC3B89-888F-49B8-B8D8-F172772B374C}" type="datetimeFigureOut">
              <a:rPr lang="en-US" smtClean="0"/>
              <a:t>7/13/20</a:t>
            </a:fld>
            <a:endParaRPr lang="en-US"/>
          </a:p>
        </p:txBody>
      </p:sp>
      <p:sp>
        <p:nvSpPr>
          <p:cNvPr id="5" name="Footer Placeholder 4">
            <a:extLst>
              <a:ext uri="{FF2B5EF4-FFF2-40B4-BE49-F238E27FC236}">
                <a16:creationId xmlns:a16="http://schemas.microsoft.com/office/drawing/2014/main" id="{D92E2DC0-DA7F-4051-822A-50A34716A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48C6F0-3FCC-4ED5-9C5F-27266AF43829}"/>
              </a:ext>
            </a:extLst>
          </p:cNvPr>
          <p:cNvSpPr>
            <a:spLocks noGrp="1"/>
          </p:cNvSpPr>
          <p:nvPr>
            <p:ph type="sldNum" sz="quarter" idx="12"/>
          </p:nvPr>
        </p:nvSpPr>
        <p:spPr/>
        <p:txBody>
          <a:bodyPr/>
          <a:lstStyle/>
          <a:p>
            <a:fld id="{682D5939-C354-430D-8BEF-CCB6B8B31F1F}" type="slidenum">
              <a:rPr lang="en-US" smtClean="0"/>
              <a:t>‹#›</a:t>
            </a:fld>
            <a:endParaRPr lang="en-US"/>
          </a:p>
        </p:txBody>
      </p:sp>
    </p:spTree>
    <p:extLst>
      <p:ext uri="{BB962C8B-B14F-4D97-AF65-F5344CB8AC3E}">
        <p14:creationId xmlns:p14="http://schemas.microsoft.com/office/powerpoint/2010/main" val="3586432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85107-6F7C-4B1B-B0D1-5FEE82AE55D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CDEAA76-AF64-47C3-B63E-14B73DF161A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3F91D0-1356-4A71-9CEE-5238B56290D3}"/>
              </a:ext>
            </a:extLst>
          </p:cNvPr>
          <p:cNvSpPr>
            <a:spLocks noGrp="1"/>
          </p:cNvSpPr>
          <p:nvPr>
            <p:ph type="dt" sz="half" idx="10"/>
          </p:nvPr>
        </p:nvSpPr>
        <p:spPr/>
        <p:txBody>
          <a:bodyPr/>
          <a:lstStyle/>
          <a:p>
            <a:fld id="{3CDC3B89-888F-49B8-B8D8-F172772B374C}" type="datetimeFigureOut">
              <a:rPr lang="en-US" smtClean="0"/>
              <a:t>7/13/20</a:t>
            </a:fld>
            <a:endParaRPr lang="en-US"/>
          </a:p>
        </p:txBody>
      </p:sp>
      <p:sp>
        <p:nvSpPr>
          <p:cNvPr id="5" name="Footer Placeholder 4">
            <a:extLst>
              <a:ext uri="{FF2B5EF4-FFF2-40B4-BE49-F238E27FC236}">
                <a16:creationId xmlns:a16="http://schemas.microsoft.com/office/drawing/2014/main" id="{F6BD10E5-D92C-4D99-92EE-B5E582ED9B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233F91-963E-4AFA-83DB-FCFB354C3DE5}"/>
              </a:ext>
            </a:extLst>
          </p:cNvPr>
          <p:cNvSpPr>
            <a:spLocks noGrp="1"/>
          </p:cNvSpPr>
          <p:nvPr>
            <p:ph type="sldNum" sz="quarter" idx="12"/>
          </p:nvPr>
        </p:nvSpPr>
        <p:spPr/>
        <p:txBody>
          <a:bodyPr/>
          <a:lstStyle/>
          <a:p>
            <a:fld id="{682D5939-C354-430D-8BEF-CCB6B8B31F1F}" type="slidenum">
              <a:rPr lang="en-US" smtClean="0"/>
              <a:t>‹#›</a:t>
            </a:fld>
            <a:endParaRPr lang="en-US"/>
          </a:p>
        </p:txBody>
      </p:sp>
    </p:spTree>
    <p:extLst>
      <p:ext uri="{BB962C8B-B14F-4D97-AF65-F5344CB8AC3E}">
        <p14:creationId xmlns:p14="http://schemas.microsoft.com/office/powerpoint/2010/main" val="1037773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CACBD-28DB-4B40-B10A-5EE31EBA7F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A04459-FABA-4D90-A52E-9EC3486E3B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FB20F3C-70F8-4A5F-AF40-8658F31A87B5}"/>
              </a:ext>
            </a:extLst>
          </p:cNvPr>
          <p:cNvSpPr>
            <a:spLocks noGrp="1"/>
          </p:cNvSpPr>
          <p:nvPr>
            <p:ph type="dt" sz="half" idx="10"/>
          </p:nvPr>
        </p:nvSpPr>
        <p:spPr/>
        <p:txBody>
          <a:bodyPr/>
          <a:lstStyle/>
          <a:p>
            <a:fld id="{3CDC3B89-888F-49B8-B8D8-F172772B374C}" type="datetimeFigureOut">
              <a:rPr lang="en-US" smtClean="0"/>
              <a:t>7/13/20</a:t>
            </a:fld>
            <a:endParaRPr lang="en-US"/>
          </a:p>
        </p:txBody>
      </p:sp>
      <p:sp>
        <p:nvSpPr>
          <p:cNvPr id="5" name="Footer Placeholder 4">
            <a:extLst>
              <a:ext uri="{FF2B5EF4-FFF2-40B4-BE49-F238E27FC236}">
                <a16:creationId xmlns:a16="http://schemas.microsoft.com/office/drawing/2014/main" id="{20D14B94-022F-42A0-9E12-A18EF8078B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5F4B8-1DE6-4649-8468-A0EC045FAD73}"/>
              </a:ext>
            </a:extLst>
          </p:cNvPr>
          <p:cNvSpPr>
            <a:spLocks noGrp="1"/>
          </p:cNvSpPr>
          <p:nvPr>
            <p:ph type="sldNum" sz="quarter" idx="12"/>
          </p:nvPr>
        </p:nvSpPr>
        <p:spPr/>
        <p:txBody>
          <a:bodyPr/>
          <a:lstStyle/>
          <a:p>
            <a:fld id="{682D5939-C354-430D-8BEF-CCB6B8B31F1F}" type="slidenum">
              <a:rPr lang="en-US" smtClean="0"/>
              <a:t>‹#›</a:t>
            </a:fld>
            <a:endParaRPr lang="en-US"/>
          </a:p>
        </p:txBody>
      </p:sp>
    </p:spTree>
    <p:extLst>
      <p:ext uri="{BB962C8B-B14F-4D97-AF65-F5344CB8AC3E}">
        <p14:creationId xmlns:p14="http://schemas.microsoft.com/office/powerpoint/2010/main" val="15575697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D741F-9BDE-425B-A920-205AC4DF14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68E22C-74BA-47BA-AFE2-1140B69D1E5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A08F984-4D11-45A8-BE80-278475F6A8B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DCF3B1-66EE-446B-975F-EF53BBCFF24C}"/>
              </a:ext>
            </a:extLst>
          </p:cNvPr>
          <p:cNvSpPr>
            <a:spLocks noGrp="1"/>
          </p:cNvSpPr>
          <p:nvPr>
            <p:ph type="dt" sz="half" idx="10"/>
          </p:nvPr>
        </p:nvSpPr>
        <p:spPr/>
        <p:txBody>
          <a:bodyPr/>
          <a:lstStyle/>
          <a:p>
            <a:fld id="{3CDC3B89-888F-49B8-B8D8-F172772B374C}" type="datetimeFigureOut">
              <a:rPr lang="en-US" smtClean="0"/>
              <a:t>7/13/20</a:t>
            </a:fld>
            <a:endParaRPr lang="en-US"/>
          </a:p>
        </p:txBody>
      </p:sp>
      <p:sp>
        <p:nvSpPr>
          <p:cNvPr id="6" name="Footer Placeholder 5">
            <a:extLst>
              <a:ext uri="{FF2B5EF4-FFF2-40B4-BE49-F238E27FC236}">
                <a16:creationId xmlns:a16="http://schemas.microsoft.com/office/drawing/2014/main" id="{CB414CED-E07C-4DCD-BBBE-52F7408B7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D6008-E86C-45B8-A994-B127B255F664}"/>
              </a:ext>
            </a:extLst>
          </p:cNvPr>
          <p:cNvSpPr>
            <a:spLocks noGrp="1"/>
          </p:cNvSpPr>
          <p:nvPr>
            <p:ph type="sldNum" sz="quarter" idx="12"/>
          </p:nvPr>
        </p:nvSpPr>
        <p:spPr/>
        <p:txBody>
          <a:bodyPr/>
          <a:lstStyle/>
          <a:p>
            <a:fld id="{682D5939-C354-430D-8BEF-CCB6B8B31F1F}" type="slidenum">
              <a:rPr lang="en-US" smtClean="0"/>
              <a:t>‹#›</a:t>
            </a:fld>
            <a:endParaRPr lang="en-US"/>
          </a:p>
        </p:txBody>
      </p:sp>
    </p:spTree>
    <p:extLst>
      <p:ext uri="{BB962C8B-B14F-4D97-AF65-F5344CB8AC3E}">
        <p14:creationId xmlns:p14="http://schemas.microsoft.com/office/powerpoint/2010/main" val="17750007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F677-D058-45DC-A925-D0729E8ECC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A138AD-CC1A-40FA-8C2A-253EEC890B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7CD192D-701C-49A2-820B-9B68B8513E85}"/>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9C427D8-31B6-4E04-97A3-A9CC5EDA73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6842E2B-2ECC-4913-8C9D-F244B54DB37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2802A69-7533-419A-B736-00AA088EF248}"/>
              </a:ext>
            </a:extLst>
          </p:cNvPr>
          <p:cNvSpPr>
            <a:spLocks noGrp="1"/>
          </p:cNvSpPr>
          <p:nvPr>
            <p:ph type="dt" sz="half" idx="10"/>
          </p:nvPr>
        </p:nvSpPr>
        <p:spPr/>
        <p:txBody>
          <a:bodyPr/>
          <a:lstStyle/>
          <a:p>
            <a:fld id="{3CDC3B89-888F-49B8-B8D8-F172772B374C}" type="datetimeFigureOut">
              <a:rPr lang="en-US" smtClean="0"/>
              <a:t>7/13/20</a:t>
            </a:fld>
            <a:endParaRPr lang="en-US"/>
          </a:p>
        </p:txBody>
      </p:sp>
      <p:sp>
        <p:nvSpPr>
          <p:cNvPr id="8" name="Footer Placeholder 7">
            <a:extLst>
              <a:ext uri="{FF2B5EF4-FFF2-40B4-BE49-F238E27FC236}">
                <a16:creationId xmlns:a16="http://schemas.microsoft.com/office/drawing/2014/main" id="{497A5902-66CC-416A-BA4A-CD180FE1315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B45E8F-DB6A-4930-A935-91A73B69B0D2}"/>
              </a:ext>
            </a:extLst>
          </p:cNvPr>
          <p:cNvSpPr>
            <a:spLocks noGrp="1"/>
          </p:cNvSpPr>
          <p:nvPr>
            <p:ph type="sldNum" sz="quarter" idx="12"/>
          </p:nvPr>
        </p:nvSpPr>
        <p:spPr/>
        <p:txBody>
          <a:bodyPr/>
          <a:lstStyle/>
          <a:p>
            <a:fld id="{682D5939-C354-430D-8BEF-CCB6B8B31F1F}" type="slidenum">
              <a:rPr lang="en-US" smtClean="0"/>
              <a:t>‹#›</a:t>
            </a:fld>
            <a:endParaRPr lang="en-US"/>
          </a:p>
        </p:txBody>
      </p:sp>
    </p:spTree>
    <p:extLst>
      <p:ext uri="{BB962C8B-B14F-4D97-AF65-F5344CB8AC3E}">
        <p14:creationId xmlns:p14="http://schemas.microsoft.com/office/powerpoint/2010/main" val="35589820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8A643-C991-432B-9913-8AB9388BA3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F68D4F-AAED-4BB3-BD7F-BEA7F1E13602}"/>
              </a:ext>
            </a:extLst>
          </p:cNvPr>
          <p:cNvSpPr>
            <a:spLocks noGrp="1"/>
          </p:cNvSpPr>
          <p:nvPr>
            <p:ph type="dt" sz="half" idx="10"/>
          </p:nvPr>
        </p:nvSpPr>
        <p:spPr/>
        <p:txBody>
          <a:bodyPr/>
          <a:lstStyle/>
          <a:p>
            <a:fld id="{3CDC3B89-888F-49B8-B8D8-F172772B374C}" type="datetimeFigureOut">
              <a:rPr lang="en-US" smtClean="0"/>
              <a:t>7/13/20</a:t>
            </a:fld>
            <a:endParaRPr lang="en-US"/>
          </a:p>
        </p:txBody>
      </p:sp>
      <p:sp>
        <p:nvSpPr>
          <p:cNvPr id="4" name="Footer Placeholder 3">
            <a:extLst>
              <a:ext uri="{FF2B5EF4-FFF2-40B4-BE49-F238E27FC236}">
                <a16:creationId xmlns:a16="http://schemas.microsoft.com/office/drawing/2014/main" id="{6E1F4A05-BD6F-4868-87D9-5AF1F3F001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5211830-2911-4B27-B571-EED5B5781E0D}"/>
              </a:ext>
            </a:extLst>
          </p:cNvPr>
          <p:cNvSpPr>
            <a:spLocks noGrp="1"/>
          </p:cNvSpPr>
          <p:nvPr>
            <p:ph type="sldNum" sz="quarter" idx="12"/>
          </p:nvPr>
        </p:nvSpPr>
        <p:spPr/>
        <p:txBody>
          <a:bodyPr/>
          <a:lstStyle/>
          <a:p>
            <a:fld id="{682D5939-C354-430D-8BEF-CCB6B8B31F1F}" type="slidenum">
              <a:rPr lang="en-US" smtClean="0"/>
              <a:t>‹#›</a:t>
            </a:fld>
            <a:endParaRPr lang="en-US"/>
          </a:p>
        </p:txBody>
      </p:sp>
    </p:spTree>
    <p:extLst>
      <p:ext uri="{BB962C8B-B14F-4D97-AF65-F5344CB8AC3E}">
        <p14:creationId xmlns:p14="http://schemas.microsoft.com/office/powerpoint/2010/main" val="37533033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0B62DC-04AD-4E78-ADCC-D6573B919EB0}"/>
              </a:ext>
            </a:extLst>
          </p:cNvPr>
          <p:cNvSpPr>
            <a:spLocks noGrp="1"/>
          </p:cNvSpPr>
          <p:nvPr>
            <p:ph type="dt" sz="half" idx="10"/>
          </p:nvPr>
        </p:nvSpPr>
        <p:spPr/>
        <p:txBody>
          <a:bodyPr/>
          <a:lstStyle/>
          <a:p>
            <a:fld id="{3CDC3B89-888F-49B8-B8D8-F172772B374C}" type="datetimeFigureOut">
              <a:rPr lang="en-US" smtClean="0"/>
              <a:t>7/13/20</a:t>
            </a:fld>
            <a:endParaRPr lang="en-US"/>
          </a:p>
        </p:txBody>
      </p:sp>
      <p:sp>
        <p:nvSpPr>
          <p:cNvPr id="3" name="Footer Placeholder 2">
            <a:extLst>
              <a:ext uri="{FF2B5EF4-FFF2-40B4-BE49-F238E27FC236}">
                <a16:creationId xmlns:a16="http://schemas.microsoft.com/office/drawing/2014/main" id="{DE4867B8-3D59-4951-BC2F-67EA62A553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F020B8-2AA8-4B5F-878F-17D06411D6C6}"/>
              </a:ext>
            </a:extLst>
          </p:cNvPr>
          <p:cNvSpPr>
            <a:spLocks noGrp="1"/>
          </p:cNvSpPr>
          <p:nvPr>
            <p:ph type="sldNum" sz="quarter" idx="12"/>
          </p:nvPr>
        </p:nvSpPr>
        <p:spPr/>
        <p:txBody>
          <a:bodyPr/>
          <a:lstStyle/>
          <a:p>
            <a:fld id="{682D5939-C354-430D-8BEF-CCB6B8B31F1F}" type="slidenum">
              <a:rPr lang="en-US" smtClean="0"/>
              <a:t>‹#›</a:t>
            </a:fld>
            <a:endParaRPr lang="en-US"/>
          </a:p>
        </p:txBody>
      </p:sp>
    </p:spTree>
    <p:extLst>
      <p:ext uri="{BB962C8B-B14F-4D97-AF65-F5344CB8AC3E}">
        <p14:creationId xmlns:p14="http://schemas.microsoft.com/office/powerpoint/2010/main" val="39845902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4ED2D-3A2C-4A26-A671-F9F136A32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E44E42-9650-488D-82AC-B93A26906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731428-C697-4A57-A4A8-1BD9CF3D05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11E70A7-33F4-4BCE-84EC-CE34E613460F}"/>
              </a:ext>
            </a:extLst>
          </p:cNvPr>
          <p:cNvSpPr>
            <a:spLocks noGrp="1"/>
          </p:cNvSpPr>
          <p:nvPr>
            <p:ph type="dt" sz="half" idx="10"/>
          </p:nvPr>
        </p:nvSpPr>
        <p:spPr/>
        <p:txBody>
          <a:bodyPr/>
          <a:lstStyle/>
          <a:p>
            <a:fld id="{3CDC3B89-888F-49B8-B8D8-F172772B374C}" type="datetimeFigureOut">
              <a:rPr lang="en-US" smtClean="0"/>
              <a:t>7/13/20</a:t>
            </a:fld>
            <a:endParaRPr lang="en-US"/>
          </a:p>
        </p:txBody>
      </p:sp>
      <p:sp>
        <p:nvSpPr>
          <p:cNvPr id="6" name="Footer Placeholder 5">
            <a:extLst>
              <a:ext uri="{FF2B5EF4-FFF2-40B4-BE49-F238E27FC236}">
                <a16:creationId xmlns:a16="http://schemas.microsoft.com/office/drawing/2014/main" id="{ECB0653B-C64C-4EEC-AD6E-CE526DADE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2CB04F-8804-4A34-864C-A9EE9863CE5D}"/>
              </a:ext>
            </a:extLst>
          </p:cNvPr>
          <p:cNvSpPr>
            <a:spLocks noGrp="1"/>
          </p:cNvSpPr>
          <p:nvPr>
            <p:ph type="sldNum" sz="quarter" idx="12"/>
          </p:nvPr>
        </p:nvSpPr>
        <p:spPr/>
        <p:txBody>
          <a:bodyPr/>
          <a:lstStyle/>
          <a:p>
            <a:fld id="{682D5939-C354-430D-8BEF-CCB6B8B31F1F}" type="slidenum">
              <a:rPr lang="en-US" smtClean="0"/>
              <a:t>‹#›</a:t>
            </a:fld>
            <a:endParaRPr lang="en-US"/>
          </a:p>
        </p:txBody>
      </p:sp>
    </p:spTree>
    <p:extLst>
      <p:ext uri="{BB962C8B-B14F-4D97-AF65-F5344CB8AC3E}">
        <p14:creationId xmlns:p14="http://schemas.microsoft.com/office/powerpoint/2010/main" val="7783014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DFE1F0-A5C6-43E6-85A9-024EE7E8B9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15C4BF-51CF-4933-80B3-241E722DF1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C15565-A315-4364-8A15-FEA08AE8B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FEF08F9-629C-45B3-9196-1D0B6A88C4A1}"/>
              </a:ext>
            </a:extLst>
          </p:cNvPr>
          <p:cNvSpPr>
            <a:spLocks noGrp="1"/>
          </p:cNvSpPr>
          <p:nvPr>
            <p:ph type="dt" sz="half" idx="10"/>
          </p:nvPr>
        </p:nvSpPr>
        <p:spPr/>
        <p:txBody>
          <a:bodyPr/>
          <a:lstStyle/>
          <a:p>
            <a:fld id="{3CDC3B89-888F-49B8-B8D8-F172772B374C}" type="datetimeFigureOut">
              <a:rPr lang="en-US" smtClean="0"/>
              <a:t>7/13/20</a:t>
            </a:fld>
            <a:endParaRPr lang="en-US"/>
          </a:p>
        </p:txBody>
      </p:sp>
      <p:sp>
        <p:nvSpPr>
          <p:cNvPr id="6" name="Footer Placeholder 5">
            <a:extLst>
              <a:ext uri="{FF2B5EF4-FFF2-40B4-BE49-F238E27FC236}">
                <a16:creationId xmlns:a16="http://schemas.microsoft.com/office/drawing/2014/main" id="{53EAF8FE-D254-4448-B929-621E4D7F15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8CE197-83B4-4F5B-86E8-5BFD705EC8DC}"/>
              </a:ext>
            </a:extLst>
          </p:cNvPr>
          <p:cNvSpPr>
            <a:spLocks noGrp="1"/>
          </p:cNvSpPr>
          <p:nvPr>
            <p:ph type="sldNum" sz="quarter" idx="12"/>
          </p:nvPr>
        </p:nvSpPr>
        <p:spPr/>
        <p:txBody>
          <a:bodyPr/>
          <a:lstStyle/>
          <a:p>
            <a:fld id="{682D5939-C354-430D-8BEF-CCB6B8B31F1F}" type="slidenum">
              <a:rPr lang="en-US" smtClean="0"/>
              <a:t>‹#›</a:t>
            </a:fld>
            <a:endParaRPr lang="en-US"/>
          </a:p>
        </p:txBody>
      </p:sp>
    </p:spTree>
    <p:extLst>
      <p:ext uri="{BB962C8B-B14F-4D97-AF65-F5344CB8AC3E}">
        <p14:creationId xmlns:p14="http://schemas.microsoft.com/office/powerpoint/2010/main" val="197964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88526-3971-44FD-BA1A-DE81C12947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D2B2D7-DF88-4E48-BF98-ACAFBD68E4E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EF9A74-B35C-4208-BA9A-2BA1FD491592}"/>
              </a:ext>
            </a:extLst>
          </p:cNvPr>
          <p:cNvSpPr>
            <a:spLocks noGrp="1"/>
          </p:cNvSpPr>
          <p:nvPr>
            <p:ph type="dt" sz="half" idx="10"/>
          </p:nvPr>
        </p:nvSpPr>
        <p:spPr/>
        <p:txBody>
          <a:bodyPr/>
          <a:lstStyle/>
          <a:p>
            <a:fld id="{3CDC3B89-888F-49B8-B8D8-F172772B374C}" type="datetimeFigureOut">
              <a:rPr lang="en-US" smtClean="0"/>
              <a:t>7/13/20</a:t>
            </a:fld>
            <a:endParaRPr lang="en-US"/>
          </a:p>
        </p:txBody>
      </p:sp>
      <p:sp>
        <p:nvSpPr>
          <p:cNvPr id="5" name="Footer Placeholder 4">
            <a:extLst>
              <a:ext uri="{FF2B5EF4-FFF2-40B4-BE49-F238E27FC236}">
                <a16:creationId xmlns:a16="http://schemas.microsoft.com/office/drawing/2014/main" id="{32BAB130-A20B-4DF6-AECF-591F408A3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C96B7-AB4C-46E0-BD45-FF6E423FDD95}"/>
              </a:ext>
            </a:extLst>
          </p:cNvPr>
          <p:cNvSpPr>
            <a:spLocks noGrp="1"/>
          </p:cNvSpPr>
          <p:nvPr>
            <p:ph type="sldNum" sz="quarter" idx="12"/>
          </p:nvPr>
        </p:nvSpPr>
        <p:spPr/>
        <p:txBody>
          <a:bodyPr/>
          <a:lstStyle/>
          <a:p>
            <a:fld id="{682D5939-C354-430D-8BEF-CCB6B8B31F1F}" type="slidenum">
              <a:rPr lang="en-US" smtClean="0"/>
              <a:t>‹#›</a:t>
            </a:fld>
            <a:endParaRPr lang="en-US"/>
          </a:p>
        </p:txBody>
      </p:sp>
    </p:spTree>
    <p:extLst>
      <p:ext uri="{BB962C8B-B14F-4D97-AF65-F5344CB8AC3E}">
        <p14:creationId xmlns:p14="http://schemas.microsoft.com/office/powerpoint/2010/main" val="3275822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934575" cy="1325563"/>
          </a:xfrm>
        </p:spPr>
        <p:txBody>
          <a:bodyPr/>
          <a:lstStyle/>
          <a:p>
            <a:r>
              <a:rPr lang="en-US"/>
              <a:t>Click to edit Master title style</a:t>
            </a:r>
          </a:p>
        </p:txBody>
      </p:sp>
      <p:sp>
        <p:nvSpPr>
          <p:cNvPr id="3" name="Content Placeholder 2"/>
          <p:cNvSpPr>
            <a:spLocks noGrp="1"/>
          </p:cNvSpPr>
          <p:nvPr>
            <p:ph idx="1"/>
          </p:nvPr>
        </p:nvSpPr>
        <p:spPr>
          <a:xfrm>
            <a:off x="838200" y="1825625"/>
            <a:ext cx="9934575" cy="435133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20200" y="6419850"/>
            <a:ext cx="2895600" cy="365125"/>
          </a:xfrm>
        </p:spPr>
        <p:txBody>
          <a:bodyPr/>
          <a:lstStyle>
            <a:lvl1pPr>
              <a:defRPr sz="1800" b="1">
                <a:solidFill>
                  <a:schemeClr val="bg1"/>
                </a:solidFill>
              </a:defRPr>
            </a:lvl1pPr>
          </a:lstStyle>
          <a:p>
            <a:fld id="{7B460C59-1F0B-DB46-B655-80AE13683051}" type="slidenum">
              <a:rPr lang="en-US" smtClean="0"/>
              <a:pPr/>
              <a:t>‹#›</a:t>
            </a:fld>
            <a:endParaRPr lang="en-US" dirty="0"/>
          </a:p>
        </p:txBody>
      </p:sp>
    </p:spTree>
    <p:extLst>
      <p:ext uri="{BB962C8B-B14F-4D97-AF65-F5344CB8AC3E}">
        <p14:creationId xmlns:p14="http://schemas.microsoft.com/office/powerpoint/2010/main" val="6591494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5A1665F-A9DC-4D9A-ADD0-A91B284650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C970790-845C-44F4-85EE-45D7312E273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CB0C55-E25E-4499-A513-0B27017BCD94}"/>
              </a:ext>
            </a:extLst>
          </p:cNvPr>
          <p:cNvSpPr>
            <a:spLocks noGrp="1"/>
          </p:cNvSpPr>
          <p:nvPr>
            <p:ph type="dt" sz="half" idx="10"/>
          </p:nvPr>
        </p:nvSpPr>
        <p:spPr/>
        <p:txBody>
          <a:bodyPr/>
          <a:lstStyle/>
          <a:p>
            <a:fld id="{3CDC3B89-888F-49B8-B8D8-F172772B374C}" type="datetimeFigureOut">
              <a:rPr lang="en-US" smtClean="0"/>
              <a:t>7/13/20</a:t>
            </a:fld>
            <a:endParaRPr lang="en-US"/>
          </a:p>
        </p:txBody>
      </p:sp>
      <p:sp>
        <p:nvSpPr>
          <p:cNvPr id="5" name="Footer Placeholder 4">
            <a:extLst>
              <a:ext uri="{FF2B5EF4-FFF2-40B4-BE49-F238E27FC236}">
                <a16:creationId xmlns:a16="http://schemas.microsoft.com/office/drawing/2014/main" id="{CE4A0228-4159-4CA6-97BA-87AB795FA1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E86CB4-EF9F-4B48-8D2D-250248B64A27}"/>
              </a:ext>
            </a:extLst>
          </p:cNvPr>
          <p:cNvSpPr>
            <a:spLocks noGrp="1"/>
          </p:cNvSpPr>
          <p:nvPr>
            <p:ph type="sldNum" sz="quarter" idx="12"/>
          </p:nvPr>
        </p:nvSpPr>
        <p:spPr/>
        <p:txBody>
          <a:bodyPr/>
          <a:lstStyle/>
          <a:p>
            <a:fld id="{682D5939-C354-430D-8BEF-CCB6B8B31F1F}" type="slidenum">
              <a:rPr lang="en-US" smtClean="0"/>
              <a:t>‹#›</a:t>
            </a:fld>
            <a:endParaRPr lang="en-US"/>
          </a:p>
        </p:txBody>
      </p:sp>
    </p:spTree>
    <p:extLst>
      <p:ext uri="{BB962C8B-B14F-4D97-AF65-F5344CB8AC3E}">
        <p14:creationId xmlns:p14="http://schemas.microsoft.com/office/powerpoint/2010/main" val="1806852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95324" y="365125"/>
            <a:ext cx="10239375" cy="1325563"/>
          </a:xfrm>
        </p:spPr>
        <p:txBody>
          <a:bodyPr/>
          <a:lstStyle/>
          <a:p>
            <a:r>
              <a:rPr lang="en-US"/>
              <a:t>Click to edit Master title style</a:t>
            </a:r>
          </a:p>
        </p:txBody>
      </p:sp>
      <p:sp>
        <p:nvSpPr>
          <p:cNvPr id="3" name="Content Placeholder 2"/>
          <p:cNvSpPr>
            <a:spLocks noGrp="1"/>
          </p:cNvSpPr>
          <p:nvPr>
            <p:ph sz="half" idx="1"/>
          </p:nvPr>
        </p:nvSpPr>
        <p:spPr>
          <a:xfrm>
            <a:off x="695324" y="1825625"/>
            <a:ext cx="50292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05499" y="1825625"/>
            <a:ext cx="5029200" cy="43434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8" name="Slide Number Placeholder 5">
            <a:extLst>
              <a:ext uri="{FF2B5EF4-FFF2-40B4-BE49-F238E27FC236}">
                <a16:creationId xmlns:a16="http://schemas.microsoft.com/office/drawing/2014/main" id="{3679F028-DF50-4E31-B146-DC872FF95824}"/>
              </a:ext>
            </a:extLst>
          </p:cNvPr>
          <p:cNvSpPr txBox="1">
            <a:spLocks/>
          </p:cNvSpPr>
          <p:nvPr userDrawn="1"/>
        </p:nvSpPr>
        <p:spPr>
          <a:xfrm>
            <a:off x="9220200" y="6419850"/>
            <a:ext cx="2895600" cy="365125"/>
          </a:xfrm>
          <a:prstGeom prst="rect">
            <a:avLst/>
          </a:prstGeom>
        </p:spPr>
        <p:txBody>
          <a:bodyPr vert="horz" lIns="91440" tIns="45720" rIns="91440" bIns="45720" rtlCol="0" anchor="ctr"/>
          <a:lstStyle>
            <a:defPPr>
              <a:defRPr lang="en-US"/>
            </a:defPPr>
            <a:lvl1pPr marL="0" algn="r" defTabSz="914400" rtl="0" eaLnBrk="1" latinLnBrk="0" hangingPunct="1">
              <a:defRPr sz="1800" b="1"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B460C59-1F0B-DB46-B655-80AE13683051}" type="slidenum">
              <a:rPr lang="en-US" smtClean="0"/>
              <a:pPr/>
              <a:t>‹#›</a:t>
            </a:fld>
            <a:endParaRPr lang="en-US" dirty="0"/>
          </a:p>
        </p:txBody>
      </p:sp>
    </p:spTree>
    <p:extLst>
      <p:ext uri="{BB962C8B-B14F-4D97-AF65-F5344CB8AC3E}">
        <p14:creationId xmlns:p14="http://schemas.microsoft.com/office/powerpoint/2010/main" val="1127309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460C59-1F0B-DB46-B655-80AE13683051}" type="slidenum">
              <a:rPr lang="en-US" smtClean="0"/>
              <a:t>‹#›</a:t>
            </a:fld>
            <a:endParaRPr lang="en-US"/>
          </a:p>
        </p:txBody>
      </p:sp>
    </p:spTree>
    <p:extLst>
      <p:ext uri="{BB962C8B-B14F-4D97-AF65-F5344CB8AC3E}">
        <p14:creationId xmlns:p14="http://schemas.microsoft.com/office/powerpoint/2010/main" val="1604003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460C59-1F0B-DB46-B655-80AE13683051}" type="slidenum">
              <a:rPr lang="en-US" smtClean="0"/>
              <a:t>‹#›</a:t>
            </a:fld>
            <a:endParaRPr lang="en-US"/>
          </a:p>
        </p:txBody>
      </p:sp>
    </p:spTree>
    <p:extLst>
      <p:ext uri="{BB962C8B-B14F-4D97-AF65-F5344CB8AC3E}">
        <p14:creationId xmlns:p14="http://schemas.microsoft.com/office/powerpoint/2010/main" val="1592318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460C59-1F0B-DB46-B655-80AE13683051}" type="slidenum">
              <a:rPr lang="en-US" smtClean="0"/>
              <a:t>‹#›</a:t>
            </a:fld>
            <a:endParaRPr lang="en-US"/>
          </a:p>
        </p:txBody>
      </p:sp>
    </p:spTree>
    <p:extLst>
      <p:ext uri="{BB962C8B-B14F-4D97-AF65-F5344CB8AC3E}">
        <p14:creationId xmlns:p14="http://schemas.microsoft.com/office/powerpoint/2010/main" val="154442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460C59-1F0B-DB46-B655-80AE13683051}" type="slidenum">
              <a:rPr lang="en-US" smtClean="0"/>
              <a:t>‹#›</a:t>
            </a:fld>
            <a:endParaRPr lang="en-US"/>
          </a:p>
        </p:txBody>
      </p:sp>
    </p:spTree>
    <p:extLst>
      <p:ext uri="{BB962C8B-B14F-4D97-AF65-F5344CB8AC3E}">
        <p14:creationId xmlns:p14="http://schemas.microsoft.com/office/powerpoint/2010/main" val="155337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460C59-1F0B-DB46-B655-80AE13683051}" type="slidenum">
              <a:rPr lang="en-US" smtClean="0"/>
              <a:t>‹#›</a:t>
            </a:fld>
            <a:endParaRPr lang="en-US"/>
          </a:p>
        </p:txBody>
      </p:sp>
    </p:spTree>
    <p:extLst>
      <p:ext uri="{BB962C8B-B14F-4D97-AF65-F5344CB8AC3E}">
        <p14:creationId xmlns:p14="http://schemas.microsoft.com/office/powerpoint/2010/main" val="579768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22363"/>
            <a:ext cx="98298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838200" y="3602038"/>
            <a:ext cx="98298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6" name="Slide Number Placeholder 5"/>
          <p:cNvSpPr>
            <a:spLocks noGrp="1"/>
          </p:cNvSpPr>
          <p:nvPr>
            <p:ph type="sldNum" sz="quarter" idx="12"/>
          </p:nvPr>
        </p:nvSpPr>
        <p:spPr/>
        <p:txBody>
          <a:bodyPr/>
          <a:lstStyle/>
          <a:p>
            <a:fld id="{7B460C59-1F0B-DB46-B655-80AE13683051}" type="slidenum">
              <a:rPr lang="en-US" smtClean="0"/>
              <a:t>‹#›</a:t>
            </a:fld>
            <a:endParaRPr lang="en-US"/>
          </a:p>
        </p:txBody>
      </p:sp>
      <p:sp>
        <p:nvSpPr>
          <p:cNvPr id="7" name="Rectangle 6"/>
          <p:cNvSpPr/>
          <p:nvPr userDrawn="1"/>
        </p:nvSpPr>
        <p:spPr>
          <a:xfrm>
            <a:off x="2983424" y="6052088"/>
            <a:ext cx="193729" cy="66938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8" name="Picture 7">
            <a:extLst>
              <a:ext uri="{FF2B5EF4-FFF2-40B4-BE49-F238E27FC236}">
                <a16:creationId xmlns:a16="http://schemas.microsoft.com/office/drawing/2014/main" id="{59443F4A-5287-4B9B-85E6-C89E2338771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615768" y="-44067"/>
            <a:ext cx="6604513" cy="6968569"/>
          </a:xfrm>
          <a:prstGeom prst="rect">
            <a:avLst/>
          </a:prstGeom>
        </p:spPr>
      </p:pic>
    </p:spTree>
    <p:extLst>
      <p:ext uri="{BB962C8B-B14F-4D97-AF65-F5344CB8AC3E}">
        <p14:creationId xmlns:p14="http://schemas.microsoft.com/office/powerpoint/2010/main" val="2569116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4.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5615768" y="-44067"/>
            <a:ext cx="6604513" cy="6968569"/>
          </a:xfrm>
          <a:prstGeom prst="rect">
            <a:avLst/>
          </a:prstGeom>
        </p:spPr>
      </p:pic>
      <p:sp>
        <p:nvSpPr>
          <p:cNvPr id="8" name="Rectangle 7"/>
          <p:cNvSpPr/>
          <p:nvPr userDrawn="1"/>
        </p:nvSpPr>
        <p:spPr>
          <a:xfrm>
            <a:off x="5418666" y="-1"/>
            <a:ext cx="6197072" cy="68580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460C59-1F0B-DB46-B655-80AE13683051}" type="slidenum">
              <a:rPr lang="en-US" smtClean="0"/>
              <a:t>‹#›</a:t>
            </a:fld>
            <a:endParaRPr lang="en-US"/>
          </a:p>
        </p:txBody>
      </p:sp>
      <p:pic>
        <p:nvPicPr>
          <p:cNvPr id="10" name="Picture 14" descr="https://lh5.googleusercontent.com/zpjF-RDOpAmQjl_mXdtr9rUNlH-vKUEZYOrrjYtlZKsw4gqY0EX3LO8vLSdU8u22HInnNCdWATfgsRzvSB2MIwqNYjCDaYYp64-5sHlnViawCcG3eUvC7_pY-2YuRImQFeld61DAHic-xMo4GQ">
            <a:extLst>
              <a:ext uri="{FF2B5EF4-FFF2-40B4-BE49-F238E27FC236}">
                <a16:creationId xmlns:a16="http://schemas.microsoft.com/office/drawing/2014/main" id="{E8784BA3-1747-4C8D-962D-C0578DFBF3C5}"/>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357398" y="6206625"/>
            <a:ext cx="1771495" cy="61961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47833" y="6141976"/>
            <a:ext cx="1075265" cy="684260"/>
          </a:xfrm>
          <a:prstGeom prst="rect">
            <a:avLst/>
          </a:prstGeom>
        </p:spPr>
      </p:pic>
      <p:sp>
        <p:nvSpPr>
          <p:cNvPr id="41" name="Rectangle 40"/>
          <p:cNvSpPr/>
          <p:nvPr userDrawn="1"/>
        </p:nvSpPr>
        <p:spPr>
          <a:xfrm>
            <a:off x="2983424" y="6052088"/>
            <a:ext cx="193729" cy="669387"/>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2" name="Picture 2" descr="https://www.bme.cmu.edu/images/logo/BMELogoHorizontal.jpg">
            <a:extLst>
              <a:ext uri="{FF2B5EF4-FFF2-40B4-BE49-F238E27FC236}">
                <a16:creationId xmlns:a16="http://schemas.microsoft.com/office/drawing/2014/main" id="{CBC32558-5C9D-4104-9E2B-1F58AC49189E}"/>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177468" y="6115785"/>
            <a:ext cx="1893535" cy="734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566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1"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CD5A1F6-233F-4B4B-8D83-873F24D765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9E0E46-AB0E-41C0-B861-7B811DAFF8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44E133-E7F7-4610-AC92-43B8EB52ED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DC3B89-888F-49B8-B8D8-F172772B374C}" type="datetimeFigureOut">
              <a:rPr lang="en-US" smtClean="0"/>
              <a:t>7/13/20</a:t>
            </a:fld>
            <a:endParaRPr lang="en-US"/>
          </a:p>
        </p:txBody>
      </p:sp>
      <p:sp>
        <p:nvSpPr>
          <p:cNvPr id="5" name="Footer Placeholder 4">
            <a:extLst>
              <a:ext uri="{FF2B5EF4-FFF2-40B4-BE49-F238E27FC236}">
                <a16:creationId xmlns:a16="http://schemas.microsoft.com/office/drawing/2014/main" id="{928DAC65-3C29-4C6E-BBAE-28F52AC8B0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E9A9CD-C0E9-4A13-82B1-9AD552337F7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2D5939-C354-430D-8BEF-CCB6B8B31F1F}" type="slidenum">
              <a:rPr lang="en-US" smtClean="0"/>
              <a:t>‹#›</a:t>
            </a:fld>
            <a:endParaRPr lang="en-US"/>
          </a:p>
        </p:txBody>
      </p:sp>
    </p:spTree>
    <p:extLst>
      <p:ext uri="{BB962C8B-B14F-4D97-AF65-F5344CB8AC3E}">
        <p14:creationId xmlns:p14="http://schemas.microsoft.com/office/powerpoint/2010/main" val="716808500"/>
      </p:ext>
    </p:extLst>
  </p:cSld>
  <p:clrMap bg1="lt1" tx1="dk1" bg2="lt2" tx2="dk2" accent1="accent1" accent2="accent2" accent3="accent3" accent4="accent4" accent5="accent5" accent6="accent6" hlink="hlink" folHlink="folHlink"/>
  <p:sldLayoutIdLst>
    <p:sldLayoutId id="2147483669"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72739-4781-4312-8150-D5DC289411E4}"/>
              </a:ext>
            </a:extLst>
          </p:cNvPr>
          <p:cNvSpPr>
            <a:spLocks noGrp="1"/>
          </p:cNvSpPr>
          <p:nvPr>
            <p:ph type="ctrTitle"/>
          </p:nvPr>
        </p:nvSpPr>
        <p:spPr>
          <a:xfrm>
            <a:off x="838200" y="1122363"/>
            <a:ext cx="10007278" cy="2387600"/>
          </a:xfrm>
        </p:spPr>
        <p:txBody>
          <a:bodyPr>
            <a:normAutofit/>
          </a:bodyPr>
          <a:lstStyle/>
          <a:p>
            <a:pPr algn="l"/>
            <a:r>
              <a:rPr lang="en-US" sz="4800" b="1" dirty="0">
                <a:solidFill>
                  <a:schemeClr val="accent1">
                    <a:lumMod val="50000"/>
                  </a:schemeClr>
                </a:solidFill>
              </a:rPr>
              <a:t>Microglia Project Progress</a:t>
            </a:r>
            <a:br>
              <a:rPr lang="en-US" sz="4800" b="1" dirty="0">
                <a:solidFill>
                  <a:schemeClr val="accent1">
                    <a:lumMod val="50000"/>
                  </a:schemeClr>
                </a:solidFill>
              </a:rPr>
            </a:br>
            <a:r>
              <a:rPr lang="en-US" sz="4800" b="1" dirty="0">
                <a:solidFill>
                  <a:schemeClr val="accent1">
                    <a:lumMod val="50000"/>
                  </a:schemeClr>
                </a:solidFill>
              </a:rPr>
              <a:t>07/12/20 Update </a:t>
            </a:r>
          </a:p>
        </p:txBody>
      </p:sp>
      <p:sp>
        <p:nvSpPr>
          <p:cNvPr id="3" name="Subtitle 2">
            <a:extLst>
              <a:ext uri="{FF2B5EF4-FFF2-40B4-BE49-F238E27FC236}">
                <a16:creationId xmlns:a16="http://schemas.microsoft.com/office/drawing/2014/main" id="{B5F66C62-60D8-41D5-8321-46DA3863542A}"/>
              </a:ext>
            </a:extLst>
          </p:cNvPr>
          <p:cNvSpPr>
            <a:spLocks noGrp="1"/>
          </p:cNvSpPr>
          <p:nvPr>
            <p:ph type="subTitle" idx="1"/>
          </p:nvPr>
        </p:nvSpPr>
        <p:spPr>
          <a:xfrm>
            <a:off x="838200" y="3895724"/>
            <a:ext cx="9829800" cy="1362075"/>
          </a:xfrm>
        </p:spPr>
        <p:txBody>
          <a:bodyPr/>
          <a:lstStyle/>
          <a:p>
            <a:pPr algn="l"/>
            <a:r>
              <a:rPr lang="en-US" dirty="0">
                <a:solidFill>
                  <a:schemeClr val="accent1">
                    <a:lumMod val="50000"/>
                  </a:schemeClr>
                </a:solidFill>
              </a:rPr>
              <a:t>Maya Garg</a:t>
            </a:r>
          </a:p>
          <a:p>
            <a:pPr algn="l"/>
            <a:endParaRPr lang="en-US" dirty="0">
              <a:solidFill>
                <a:schemeClr val="accent1">
                  <a:lumMod val="50000"/>
                </a:schemeClr>
              </a:solidFill>
            </a:endParaRPr>
          </a:p>
        </p:txBody>
      </p:sp>
      <p:sp>
        <p:nvSpPr>
          <p:cNvPr id="4" name="Slide Number Placeholder 3">
            <a:extLst>
              <a:ext uri="{FF2B5EF4-FFF2-40B4-BE49-F238E27FC236}">
                <a16:creationId xmlns:a16="http://schemas.microsoft.com/office/drawing/2014/main" id="{0A23A4E8-2A4F-4687-B1CC-397F4FC81059}"/>
              </a:ext>
            </a:extLst>
          </p:cNvPr>
          <p:cNvSpPr>
            <a:spLocks noGrp="1"/>
          </p:cNvSpPr>
          <p:nvPr>
            <p:ph type="sldNum" sz="quarter" idx="12"/>
          </p:nvPr>
        </p:nvSpPr>
        <p:spPr/>
        <p:txBody>
          <a:bodyPr/>
          <a:lstStyle/>
          <a:p>
            <a:r>
              <a:rPr lang="en-US" dirty="0"/>
              <a:t>1</a:t>
            </a:r>
          </a:p>
        </p:txBody>
      </p:sp>
    </p:spTree>
    <p:extLst>
      <p:ext uri="{BB962C8B-B14F-4D97-AF65-F5344CB8AC3E}">
        <p14:creationId xmlns:p14="http://schemas.microsoft.com/office/powerpoint/2010/main" val="406486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CE836-FB1C-3540-9DF7-B558AC220D7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E7E21E8C-4649-3849-AC3D-360161AD2A3B}"/>
              </a:ext>
            </a:extLst>
          </p:cNvPr>
          <p:cNvSpPr>
            <a:spLocks noGrp="1"/>
          </p:cNvSpPr>
          <p:nvPr>
            <p:ph idx="1"/>
          </p:nvPr>
        </p:nvSpPr>
        <p:spPr/>
        <p:txBody>
          <a:bodyPr/>
          <a:lstStyle/>
          <a:p>
            <a:r>
              <a:rPr lang="en-US" dirty="0"/>
              <a:t>Now that I have identified the IMM clusters, I want to figure out how to order the cells from highest to lowest microglia specific marker expression. This means I have to use the specific genes on the previous slide (along with a few more) to do this. I could either use a sum or assign a probability score and order the cells based on this. I do not want to filter out cells from the IMM cluster though, because even if a cell has little to no microglia specific expression this may still be an inactivated (resting state) microglia. </a:t>
            </a:r>
          </a:p>
          <a:p>
            <a:pPr lvl="1"/>
            <a:r>
              <a:rPr lang="en-US" dirty="0"/>
              <a:t>Following this, I want to force all of the heatmaps to have the same gene order so I can do a direct comparison across samples.</a:t>
            </a:r>
          </a:p>
        </p:txBody>
      </p:sp>
      <p:sp>
        <p:nvSpPr>
          <p:cNvPr id="4" name="Slide Number Placeholder 3">
            <a:extLst>
              <a:ext uri="{FF2B5EF4-FFF2-40B4-BE49-F238E27FC236}">
                <a16:creationId xmlns:a16="http://schemas.microsoft.com/office/drawing/2014/main" id="{68907E8B-2DF9-BE45-8FB0-BBE623568452}"/>
              </a:ext>
            </a:extLst>
          </p:cNvPr>
          <p:cNvSpPr>
            <a:spLocks noGrp="1"/>
          </p:cNvSpPr>
          <p:nvPr>
            <p:ph type="sldNum" sz="quarter" idx="12"/>
          </p:nvPr>
        </p:nvSpPr>
        <p:spPr/>
        <p:txBody>
          <a:bodyPr/>
          <a:lstStyle/>
          <a:p>
            <a:fld id="{7B460C59-1F0B-DB46-B655-80AE13683051}" type="slidenum">
              <a:rPr lang="en-US" smtClean="0"/>
              <a:pPr/>
              <a:t>10</a:t>
            </a:fld>
            <a:endParaRPr lang="en-US" dirty="0"/>
          </a:p>
        </p:txBody>
      </p:sp>
    </p:spTree>
    <p:extLst>
      <p:ext uri="{BB962C8B-B14F-4D97-AF65-F5344CB8AC3E}">
        <p14:creationId xmlns:p14="http://schemas.microsoft.com/office/powerpoint/2010/main" val="11054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78DC89-11D6-B44B-8E9C-43BCD8A01D51}"/>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1E1BBE95-58DB-4440-817D-755E6475C03F}"/>
              </a:ext>
            </a:extLst>
          </p:cNvPr>
          <p:cNvSpPr>
            <a:spLocks noGrp="1"/>
          </p:cNvSpPr>
          <p:nvPr>
            <p:ph idx="1"/>
          </p:nvPr>
        </p:nvSpPr>
        <p:spPr>
          <a:xfrm>
            <a:off x="838200" y="1645173"/>
            <a:ext cx="9934575" cy="4351338"/>
          </a:xfrm>
        </p:spPr>
        <p:txBody>
          <a:bodyPr>
            <a:normAutofit fontScale="77500" lnSpcReduction="20000"/>
          </a:bodyPr>
          <a:lstStyle/>
          <a:p>
            <a:pPr marL="514350" indent="-514350">
              <a:buAutoNum type="arabicPeriod"/>
            </a:pPr>
            <a:r>
              <a:rPr lang="en-US" dirty="0"/>
              <a:t>Satoh J, Kino Y, </a:t>
            </a:r>
            <a:r>
              <a:rPr lang="en-US" dirty="0" err="1"/>
              <a:t>Asahina</a:t>
            </a:r>
            <a:r>
              <a:rPr lang="en-US" dirty="0"/>
              <a:t> N, et al. TMEM119 marks a subset of microglia in the human brain. </a:t>
            </a:r>
            <a:r>
              <a:rPr lang="en-US" i="1" dirty="0"/>
              <a:t>Neuropathology</a:t>
            </a:r>
            <a:r>
              <a:rPr lang="en-US" dirty="0"/>
              <a:t>. 2016;36(1):39-49. doi:10.1111/neup.12235</a:t>
            </a:r>
          </a:p>
          <a:p>
            <a:pPr marL="514350" indent="-514350">
              <a:buAutoNum type="arabicPeriod"/>
            </a:pPr>
            <a:r>
              <a:rPr lang="en-US" dirty="0"/>
              <a:t>Anirudh </a:t>
            </a:r>
            <a:r>
              <a:rPr lang="en-US" dirty="0" err="1"/>
              <a:t>Patir</a:t>
            </a:r>
            <a:r>
              <a:rPr lang="en-US" dirty="0"/>
              <a:t>, Barbara Shih, Barry W. McColl, Tom C. Freeman. </a:t>
            </a:r>
            <a:r>
              <a:rPr lang="en-US" dirty="0" err="1"/>
              <a:t>bioRxiv</a:t>
            </a:r>
            <a:r>
              <a:rPr lang="en-US" dirty="0"/>
              <a:t> 308908; </a:t>
            </a:r>
            <a:r>
              <a:rPr lang="en-US" dirty="0" err="1"/>
              <a:t>doi</a:t>
            </a:r>
            <a:r>
              <a:rPr lang="en-US" dirty="0"/>
              <a:t>: https://</a:t>
            </a:r>
            <a:r>
              <a:rPr lang="en-US" dirty="0" err="1"/>
              <a:t>doi.org</a:t>
            </a:r>
            <a:r>
              <a:rPr lang="en-US" dirty="0"/>
              <a:t>/10.1101/308908</a:t>
            </a:r>
          </a:p>
          <a:p>
            <a:pPr marL="514350" indent="-514350">
              <a:buAutoNum type="arabicPeriod"/>
            </a:pPr>
            <a:r>
              <a:rPr lang="en-US" dirty="0"/>
              <a:t>Walker DG, Tang TM, </a:t>
            </a:r>
            <a:r>
              <a:rPr lang="en-US" dirty="0" err="1"/>
              <a:t>Mendsaikhan</a:t>
            </a:r>
            <a:r>
              <a:rPr lang="en-US" dirty="0"/>
              <a:t> A, et al. Patterns of Expression of Purinergic Receptor P2RY12, a Putative Marker for Non-Activated Microglia, in Aged and Alzheimer's Disease Brains. </a:t>
            </a:r>
            <a:r>
              <a:rPr lang="en-US" i="1" dirty="0"/>
              <a:t>Int J Mol Sci</a:t>
            </a:r>
            <a:r>
              <a:rPr lang="en-US" dirty="0"/>
              <a:t>. 2020;21(2):678. Published 2020 Jan 20. doi:10.3390/ijms21020678</a:t>
            </a:r>
          </a:p>
          <a:p>
            <a:pPr marL="514350" indent="-514350">
              <a:buAutoNum type="arabicPeriod"/>
            </a:pPr>
            <a:r>
              <a:rPr lang="en-US" dirty="0" err="1"/>
              <a:t>Barua</a:t>
            </a:r>
            <a:r>
              <a:rPr lang="en-US" dirty="0"/>
              <a:t> S, Chung JI, Kim AY, Lee SY, Lee SH, </a:t>
            </a:r>
            <a:r>
              <a:rPr lang="en-US" dirty="0" err="1"/>
              <a:t>Baik</a:t>
            </a:r>
            <a:r>
              <a:rPr lang="en-US" dirty="0"/>
              <a:t> EJ. </a:t>
            </a:r>
            <a:r>
              <a:rPr lang="en-US" dirty="0" err="1"/>
              <a:t>Jak</a:t>
            </a:r>
            <a:r>
              <a:rPr lang="en-US" dirty="0"/>
              <a:t> kinase 3 signaling in microgliogenesis from the spinal </a:t>
            </a:r>
            <a:r>
              <a:rPr lang="en-US" dirty="0" err="1"/>
              <a:t>nestin</a:t>
            </a:r>
            <a:r>
              <a:rPr lang="en-US" dirty="0"/>
              <a:t>+ progenitors in both development and response to injury. </a:t>
            </a:r>
            <a:r>
              <a:rPr lang="en-US" i="1" dirty="0" err="1"/>
              <a:t>Neuroreport</a:t>
            </a:r>
            <a:r>
              <a:rPr lang="en-US" dirty="0"/>
              <a:t>. 2017;28(14):929-935. doi:10.1097/WNR.0000000000000854</a:t>
            </a:r>
          </a:p>
          <a:p>
            <a:pPr marL="514350" indent="-514350">
              <a:buAutoNum type="arabicPeriod"/>
            </a:pPr>
            <a:r>
              <a:rPr lang="en-US" dirty="0"/>
              <a:t>Wolf Y, </a:t>
            </a:r>
            <a:r>
              <a:rPr lang="en-US" dirty="0" err="1"/>
              <a:t>Yona</a:t>
            </a:r>
            <a:r>
              <a:rPr lang="en-US" dirty="0"/>
              <a:t> S, Kim KW, Jung S. Microglia, seen from the CX3CR1 angle. </a:t>
            </a:r>
            <a:r>
              <a:rPr lang="en-US" i="1" dirty="0"/>
              <a:t>Front Cell </a:t>
            </a:r>
            <a:r>
              <a:rPr lang="en-US" i="1" dirty="0" err="1"/>
              <a:t>Neurosci</a:t>
            </a:r>
            <a:r>
              <a:rPr lang="en-US" dirty="0"/>
              <a:t>. 2013;7:26. Published 2013 Mar 18. doi:10.3389/fncel.2013.00026</a:t>
            </a:r>
          </a:p>
        </p:txBody>
      </p:sp>
      <p:sp>
        <p:nvSpPr>
          <p:cNvPr id="4" name="Slide Number Placeholder 3">
            <a:extLst>
              <a:ext uri="{FF2B5EF4-FFF2-40B4-BE49-F238E27FC236}">
                <a16:creationId xmlns:a16="http://schemas.microsoft.com/office/drawing/2014/main" id="{DD8FA882-C378-2E40-998B-E40E75674EB5}"/>
              </a:ext>
            </a:extLst>
          </p:cNvPr>
          <p:cNvSpPr>
            <a:spLocks noGrp="1"/>
          </p:cNvSpPr>
          <p:nvPr>
            <p:ph type="sldNum" sz="quarter" idx="12"/>
          </p:nvPr>
        </p:nvSpPr>
        <p:spPr/>
        <p:txBody>
          <a:bodyPr/>
          <a:lstStyle/>
          <a:p>
            <a:fld id="{7B460C59-1F0B-DB46-B655-80AE13683051}" type="slidenum">
              <a:rPr lang="en-US" smtClean="0"/>
              <a:pPr/>
              <a:t>11</a:t>
            </a:fld>
            <a:endParaRPr lang="en-US" dirty="0"/>
          </a:p>
        </p:txBody>
      </p:sp>
    </p:spTree>
    <p:extLst>
      <p:ext uri="{BB962C8B-B14F-4D97-AF65-F5344CB8AC3E}">
        <p14:creationId xmlns:p14="http://schemas.microsoft.com/office/powerpoint/2010/main" val="258729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2639F-A906-497A-B509-146399562231}"/>
              </a:ext>
            </a:extLst>
          </p:cNvPr>
          <p:cNvSpPr>
            <a:spLocks noGrp="1"/>
          </p:cNvSpPr>
          <p:nvPr>
            <p:ph type="title"/>
          </p:nvPr>
        </p:nvSpPr>
        <p:spPr/>
        <p:txBody>
          <a:bodyPr/>
          <a:lstStyle/>
          <a:p>
            <a:r>
              <a:rPr lang="en-US" b="1" dirty="0">
                <a:solidFill>
                  <a:schemeClr val="accent1">
                    <a:lumMod val="50000"/>
                  </a:schemeClr>
                </a:solidFill>
              </a:rPr>
              <a:t>Motivation</a:t>
            </a:r>
          </a:p>
        </p:txBody>
      </p:sp>
      <p:sp>
        <p:nvSpPr>
          <p:cNvPr id="5" name="Slide Number Placeholder 4">
            <a:extLst>
              <a:ext uri="{FF2B5EF4-FFF2-40B4-BE49-F238E27FC236}">
                <a16:creationId xmlns:a16="http://schemas.microsoft.com/office/drawing/2014/main" id="{1D11A9E1-0756-470F-8593-BB1852C96A48}"/>
              </a:ext>
            </a:extLst>
          </p:cNvPr>
          <p:cNvSpPr>
            <a:spLocks noGrp="1"/>
          </p:cNvSpPr>
          <p:nvPr>
            <p:ph type="sldNum" sz="quarter" idx="12"/>
          </p:nvPr>
        </p:nvSpPr>
        <p:spPr/>
        <p:txBody>
          <a:bodyPr/>
          <a:lstStyle/>
          <a:p>
            <a:fld id="{7B460C59-1F0B-DB46-B655-80AE13683051}" type="slidenum">
              <a:rPr lang="en-US" smtClean="0"/>
              <a:pPr/>
              <a:t>2</a:t>
            </a:fld>
            <a:endParaRPr lang="en-US" dirty="0"/>
          </a:p>
        </p:txBody>
      </p:sp>
      <p:sp>
        <p:nvSpPr>
          <p:cNvPr id="8" name="Content Placeholder 7">
            <a:extLst>
              <a:ext uri="{FF2B5EF4-FFF2-40B4-BE49-F238E27FC236}">
                <a16:creationId xmlns:a16="http://schemas.microsoft.com/office/drawing/2014/main" id="{AC56C2DC-15A0-1C42-A24C-6765671621DA}"/>
              </a:ext>
            </a:extLst>
          </p:cNvPr>
          <p:cNvSpPr>
            <a:spLocks noGrp="1"/>
          </p:cNvSpPr>
          <p:nvPr>
            <p:ph idx="1"/>
          </p:nvPr>
        </p:nvSpPr>
        <p:spPr>
          <a:xfrm>
            <a:off x="838200" y="1580520"/>
            <a:ext cx="9934575" cy="4351338"/>
          </a:xfrm>
        </p:spPr>
        <p:txBody>
          <a:bodyPr/>
          <a:lstStyle/>
          <a:p>
            <a:r>
              <a:rPr lang="en-US" dirty="0"/>
              <a:t>Use the heatmaps and clustered data to identify an immune/macrophage/microglia cluster based on microglial gene marker expression </a:t>
            </a:r>
          </a:p>
          <a:p>
            <a:r>
              <a:rPr lang="en-US" dirty="0"/>
              <a:t>Once cluster is identified </a:t>
            </a:r>
            <a:r>
              <a:rPr lang="en-US" dirty="0">
                <a:sym typeface="Wingdings" pitchFamily="2" charset="2"/>
              </a:rPr>
              <a:t> assign a probability score to cells in selected cluster “how likely is it that this cell is a microglia?”</a:t>
            </a:r>
          </a:p>
          <a:p>
            <a:pPr lvl="1"/>
            <a:r>
              <a:rPr lang="en-US" dirty="0">
                <a:sym typeface="Wingdings" pitchFamily="2" charset="2"/>
              </a:rPr>
              <a:t>Even cells with low probability due to low expression may be microglia (just inactivated) </a:t>
            </a:r>
          </a:p>
          <a:p>
            <a:r>
              <a:rPr lang="en-US" dirty="0">
                <a:sym typeface="Wingdings" pitchFamily="2" charset="2"/>
              </a:rPr>
              <a:t>Force same gene order across selected clusters in heatmap to look for patterns</a:t>
            </a:r>
            <a:endParaRPr lang="en-US" dirty="0"/>
          </a:p>
          <a:p>
            <a:pPr lvl="1"/>
            <a:endParaRPr lang="en-US" dirty="0"/>
          </a:p>
        </p:txBody>
      </p:sp>
    </p:spTree>
    <p:extLst>
      <p:ext uri="{BB962C8B-B14F-4D97-AF65-F5344CB8AC3E}">
        <p14:creationId xmlns:p14="http://schemas.microsoft.com/office/powerpoint/2010/main" val="3836521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1EF7A-27AA-4EB4-A1D4-E6B4B52EE0A6}"/>
              </a:ext>
            </a:extLst>
          </p:cNvPr>
          <p:cNvSpPr>
            <a:spLocks noGrp="1"/>
          </p:cNvSpPr>
          <p:nvPr>
            <p:ph type="title"/>
          </p:nvPr>
        </p:nvSpPr>
        <p:spPr/>
        <p:txBody>
          <a:bodyPr/>
          <a:lstStyle/>
          <a:p>
            <a:r>
              <a:rPr lang="en-US" b="1" dirty="0">
                <a:solidFill>
                  <a:schemeClr val="accent1">
                    <a:lumMod val="50000"/>
                  </a:schemeClr>
                </a:solidFill>
              </a:rPr>
              <a:t>Methods (To date)</a:t>
            </a:r>
          </a:p>
        </p:txBody>
      </p:sp>
      <p:sp>
        <p:nvSpPr>
          <p:cNvPr id="4" name="Slide Number Placeholder 3">
            <a:extLst>
              <a:ext uri="{FF2B5EF4-FFF2-40B4-BE49-F238E27FC236}">
                <a16:creationId xmlns:a16="http://schemas.microsoft.com/office/drawing/2014/main" id="{0E35D97F-24CC-4AFB-8DDE-DB941CA90B3D}"/>
              </a:ext>
            </a:extLst>
          </p:cNvPr>
          <p:cNvSpPr>
            <a:spLocks noGrp="1"/>
          </p:cNvSpPr>
          <p:nvPr>
            <p:ph type="sldNum" sz="quarter" idx="12"/>
          </p:nvPr>
        </p:nvSpPr>
        <p:spPr/>
        <p:txBody>
          <a:bodyPr/>
          <a:lstStyle/>
          <a:p>
            <a:fld id="{7B460C59-1F0B-DB46-B655-80AE13683051}" type="slidenum">
              <a:rPr lang="en-US" smtClean="0"/>
              <a:pPr/>
              <a:t>3</a:t>
            </a:fld>
            <a:endParaRPr lang="en-US" dirty="0"/>
          </a:p>
        </p:txBody>
      </p:sp>
      <p:sp>
        <p:nvSpPr>
          <p:cNvPr id="7" name="Content Placeholder 6">
            <a:extLst>
              <a:ext uri="{FF2B5EF4-FFF2-40B4-BE49-F238E27FC236}">
                <a16:creationId xmlns:a16="http://schemas.microsoft.com/office/drawing/2014/main" id="{3CF86528-30C6-F04C-8DF7-F46CF773D3DC}"/>
              </a:ext>
            </a:extLst>
          </p:cNvPr>
          <p:cNvSpPr>
            <a:spLocks noGrp="1"/>
          </p:cNvSpPr>
          <p:nvPr>
            <p:ph idx="1"/>
          </p:nvPr>
        </p:nvSpPr>
        <p:spPr>
          <a:xfrm>
            <a:off x="838199" y="1439237"/>
            <a:ext cx="9934575" cy="4351338"/>
          </a:xfrm>
        </p:spPr>
        <p:txBody>
          <a:bodyPr>
            <a:normAutofit fontScale="55000" lnSpcReduction="20000"/>
          </a:bodyPr>
          <a:lstStyle/>
          <a:p>
            <a:r>
              <a:rPr lang="en-US" sz="1900" dirty="0"/>
              <a:t>Started by researching (using online databases) about microglia and microglial gene markers </a:t>
            </a:r>
          </a:p>
          <a:p>
            <a:r>
              <a:rPr lang="en-US" sz="1900" dirty="0"/>
              <a:t>Compiled gene markers and extracted from gene expression matrix in GEO dataset </a:t>
            </a:r>
          </a:p>
          <a:p>
            <a:r>
              <a:rPr lang="en-US" sz="1900" dirty="0"/>
              <a:t>Selected 3 samples for each subtype of MB</a:t>
            </a:r>
          </a:p>
          <a:p>
            <a:r>
              <a:rPr lang="en-US" sz="1900" dirty="0"/>
              <a:t>Criteria was as follows:</a:t>
            </a:r>
          </a:p>
          <a:p>
            <a:pPr lvl="2"/>
            <a:r>
              <a:rPr lang="en-US" dirty="0"/>
              <a:t>Total samples available: 36 </a:t>
            </a:r>
          </a:p>
          <a:p>
            <a:pPr lvl="2"/>
            <a:r>
              <a:rPr lang="en-US" dirty="0"/>
              <a:t>Of the 36: 25 MB patient samples, 11 patient derived xenograft models </a:t>
            </a:r>
          </a:p>
          <a:p>
            <a:pPr lvl="2"/>
            <a:r>
              <a:rPr lang="en-US" dirty="0"/>
              <a:t>Of the 25 MB patients: 23 diagnostic samples and 2 recurrences </a:t>
            </a:r>
          </a:p>
          <a:p>
            <a:pPr lvl="2"/>
            <a:r>
              <a:rPr lang="en-US" dirty="0"/>
              <a:t>For the sake of maintaining similar conditions across trials: All samples used are diagnostic MB patient samples</a:t>
            </a:r>
          </a:p>
          <a:p>
            <a:r>
              <a:rPr lang="en-US" sz="1800" dirty="0"/>
              <a:t>Generated clustered heat maps for each sample</a:t>
            </a:r>
          </a:p>
          <a:p>
            <a:r>
              <a:rPr lang="en-US" sz="1800" dirty="0"/>
              <a:t>Isolate each cluster for each sample  (extract cluster as separate matrices)</a:t>
            </a:r>
          </a:p>
          <a:p>
            <a:r>
              <a:rPr lang="en-US" sz="1800" dirty="0"/>
              <a:t>Identify immune/macrophage/microglia (IMM) cluster for each sample  </a:t>
            </a:r>
            <a:r>
              <a:rPr lang="en-US" sz="1800" dirty="0">
                <a:sym typeface="Wingdings" pitchFamily="2" charset="2"/>
              </a:rPr>
              <a:t> while I was looking for more markers I cam across a few more that I added, which altered the heatmaps, they are included.</a:t>
            </a:r>
            <a:endParaRPr lang="en-US" sz="1800" dirty="0"/>
          </a:p>
          <a:p>
            <a:pPr lvl="1"/>
            <a:r>
              <a:rPr lang="en-US" sz="1800" dirty="0"/>
              <a:t>To determine which cluster is the (IMM) cluster, look at the average microglial gene expression in each cluster (just sum all of the values in the matrix and divide by the number of cells in the cluster; this is so that a larger cluster doesn’t come out as the highest expression due to the number of cells) and the one with the highest expression level should be the IMM cluster because the matrix only includes microglial gene expression markers which should be upregulated for IMM related cells</a:t>
            </a:r>
            <a:br>
              <a:rPr lang="en-US" dirty="0"/>
            </a:br>
            <a:endParaRPr lang="en-US" sz="1400" dirty="0">
              <a:solidFill>
                <a:srgbClr val="FF0000"/>
              </a:solidFill>
            </a:endParaRPr>
          </a:p>
          <a:p>
            <a:r>
              <a:rPr lang="en-US" sz="1800" dirty="0">
                <a:solidFill>
                  <a:srgbClr val="FF0000"/>
                </a:solidFill>
              </a:rPr>
              <a:t>Using predetermined data and literature, order the cells in the IMM cluster in terms of likelihood of being a microglial cell </a:t>
            </a:r>
            <a:r>
              <a:rPr lang="en-US" sz="1800" dirty="0">
                <a:solidFill>
                  <a:srgbClr val="FF0000"/>
                </a:solidFill>
                <a:sym typeface="Wingdings" pitchFamily="2" charset="2"/>
              </a:rPr>
              <a:t> next steps</a:t>
            </a:r>
            <a:endParaRPr lang="en-US" sz="1800" dirty="0">
              <a:solidFill>
                <a:srgbClr val="FF0000"/>
              </a:solidFill>
            </a:endParaRPr>
          </a:p>
          <a:p>
            <a:pPr lvl="1"/>
            <a:r>
              <a:rPr lang="en-US" sz="2000" dirty="0"/>
              <a:t>In the IMM clusters, look at the expression of these particular microglia specific markers and then order the cells in terms of the gene expression from high to low. (or probability score)?</a:t>
            </a:r>
          </a:p>
          <a:p>
            <a:pPr marL="0" indent="0">
              <a:buNone/>
            </a:pPr>
            <a:r>
              <a:rPr lang="en-US" sz="2800" dirty="0">
                <a:solidFill>
                  <a:srgbClr val="FF0000"/>
                </a:solidFill>
              </a:rPr>
              <a:t> </a:t>
            </a:r>
          </a:p>
          <a:p>
            <a:endParaRPr lang="en-US" sz="1800" dirty="0">
              <a:solidFill>
                <a:srgbClr val="FF0000"/>
              </a:solidFill>
            </a:endParaRPr>
          </a:p>
          <a:p>
            <a:pPr marL="914400" lvl="2" indent="0">
              <a:buNone/>
            </a:pPr>
            <a:br>
              <a:rPr lang="en-US"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28713659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5790-063E-BE48-8DAD-0CABE946312D}"/>
              </a:ext>
            </a:extLst>
          </p:cNvPr>
          <p:cNvSpPr>
            <a:spLocks noGrp="1"/>
          </p:cNvSpPr>
          <p:nvPr>
            <p:ph type="title"/>
          </p:nvPr>
        </p:nvSpPr>
        <p:spPr/>
        <p:txBody>
          <a:bodyPr/>
          <a:lstStyle/>
          <a:p>
            <a:r>
              <a:rPr lang="en-US" b="1" dirty="0">
                <a:solidFill>
                  <a:srgbClr val="244072"/>
                </a:solidFill>
              </a:rPr>
              <a:t>SHH Heatmaps (Updated) </a:t>
            </a:r>
          </a:p>
        </p:txBody>
      </p:sp>
      <p:sp>
        <p:nvSpPr>
          <p:cNvPr id="4" name="Slide Number Placeholder 3">
            <a:extLst>
              <a:ext uri="{FF2B5EF4-FFF2-40B4-BE49-F238E27FC236}">
                <a16:creationId xmlns:a16="http://schemas.microsoft.com/office/drawing/2014/main" id="{213DC823-9031-D748-96A8-BFA9E806CA63}"/>
              </a:ext>
            </a:extLst>
          </p:cNvPr>
          <p:cNvSpPr>
            <a:spLocks noGrp="1"/>
          </p:cNvSpPr>
          <p:nvPr>
            <p:ph type="sldNum" sz="quarter" idx="12"/>
          </p:nvPr>
        </p:nvSpPr>
        <p:spPr/>
        <p:txBody>
          <a:bodyPr/>
          <a:lstStyle/>
          <a:p>
            <a:fld id="{7B460C59-1F0B-DB46-B655-80AE13683051}" type="slidenum">
              <a:rPr lang="en-US" smtClean="0"/>
              <a:pPr/>
              <a:t>4</a:t>
            </a:fld>
            <a:endParaRPr lang="en-US" dirty="0"/>
          </a:p>
        </p:txBody>
      </p:sp>
      <p:graphicFrame>
        <p:nvGraphicFramePr>
          <p:cNvPr id="5" name="Table 4">
            <a:extLst>
              <a:ext uri="{FF2B5EF4-FFF2-40B4-BE49-F238E27FC236}">
                <a16:creationId xmlns:a16="http://schemas.microsoft.com/office/drawing/2014/main" id="{CB974D32-D2EB-C145-819B-FD234B069B75}"/>
              </a:ext>
            </a:extLst>
          </p:cNvPr>
          <p:cNvGraphicFramePr>
            <a:graphicFrameLocks noGrp="1"/>
          </p:cNvGraphicFramePr>
          <p:nvPr>
            <p:extLst>
              <p:ext uri="{D42A27DB-BD31-4B8C-83A1-F6EECF244321}">
                <p14:modId xmlns:p14="http://schemas.microsoft.com/office/powerpoint/2010/main" val="3807721270"/>
              </p:ext>
            </p:extLst>
          </p:nvPr>
        </p:nvGraphicFramePr>
        <p:xfrm>
          <a:off x="0" y="4906370"/>
          <a:ext cx="11620981" cy="731520"/>
        </p:xfrm>
        <a:graphic>
          <a:graphicData uri="http://schemas.openxmlformats.org/drawingml/2006/table">
            <a:tbl>
              <a:tblPr firstRow="1" bandRow="1">
                <a:tableStyleId>{073A0DAA-6AF3-43AB-8588-CEC1D06C72B9}</a:tableStyleId>
              </a:tblPr>
              <a:tblGrid>
                <a:gridCol w="3876947">
                  <a:extLst>
                    <a:ext uri="{9D8B030D-6E8A-4147-A177-3AD203B41FA5}">
                      <a16:colId xmlns:a16="http://schemas.microsoft.com/office/drawing/2014/main" val="566469932"/>
                    </a:ext>
                  </a:extLst>
                </a:gridCol>
                <a:gridCol w="3872017">
                  <a:extLst>
                    <a:ext uri="{9D8B030D-6E8A-4147-A177-3AD203B41FA5}">
                      <a16:colId xmlns:a16="http://schemas.microsoft.com/office/drawing/2014/main" val="685058991"/>
                    </a:ext>
                  </a:extLst>
                </a:gridCol>
                <a:gridCol w="3872017">
                  <a:extLst>
                    <a:ext uri="{9D8B030D-6E8A-4147-A177-3AD203B41FA5}">
                      <a16:colId xmlns:a16="http://schemas.microsoft.com/office/drawing/2014/main" val="1089496617"/>
                    </a:ext>
                  </a:extLst>
                </a:gridCol>
              </a:tblGrid>
              <a:tr h="370840">
                <a:tc>
                  <a:txBody>
                    <a:bodyPr/>
                    <a:lstStyle/>
                    <a:p>
                      <a:r>
                        <a:rPr lang="en-US" sz="1400" dirty="0"/>
                        <a:t>SHH-infant  (beta)</a:t>
                      </a:r>
                    </a:p>
                    <a:p>
                      <a:r>
                        <a:rPr lang="en-US" sz="1400" dirty="0"/>
                        <a:t>Male, 4yo</a:t>
                      </a:r>
                    </a:p>
                    <a:p>
                      <a:r>
                        <a:rPr lang="en-US" sz="1400" dirty="0"/>
                        <a:t>Sample ID: MUV41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SHH-infant (beta)</a:t>
                      </a:r>
                    </a:p>
                    <a:p>
                      <a:r>
                        <a:rPr lang="en-US" sz="1400" dirty="0"/>
                        <a:t>Male, 3yo</a:t>
                      </a:r>
                    </a:p>
                    <a:p>
                      <a:r>
                        <a:rPr lang="en-US" sz="1400" dirty="0"/>
                        <a:t>Sample ID: SJ454</a:t>
                      </a:r>
                    </a:p>
                  </a:txBody>
                  <a:tcPr/>
                </a:tc>
                <a:tc>
                  <a:txBody>
                    <a:bodyPr/>
                    <a:lstStyle/>
                    <a:p>
                      <a:r>
                        <a:rPr lang="en-US" sz="1400" dirty="0"/>
                        <a:t>SHH-adult (delta)</a:t>
                      </a:r>
                    </a:p>
                    <a:p>
                      <a:r>
                        <a:rPr lang="en-US" sz="1400" dirty="0"/>
                        <a:t>Male, 13yo</a:t>
                      </a:r>
                    </a:p>
                    <a:p>
                      <a:r>
                        <a:rPr lang="en-US" sz="1400" dirty="0"/>
                        <a:t>Sample ID: SJ577</a:t>
                      </a:r>
                    </a:p>
                  </a:txBody>
                  <a:tcPr/>
                </a:tc>
                <a:extLst>
                  <a:ext uri="{0D108BD9-81ED-4DB2-BD59-A6C34878D82A}">
                    <a16:rowId xmlns:a16="http://schemas.microsoft.com/office/drawing/2014/main" val="2892506620"/>
                  </a:ext>
                </a:extLst>
              </a:tr>
            </a:tbl>
          </a:graphicData>
        </a:graphic>
      </p:graphicFrame>
      <p:pic>
        <p:nvPicPr>
          <p:cNvPr id="7" name="Picture 6" descr="A screenshot of a video game&#10;&#10;Description automatically generated">
            <a:extLst>
              <a:ext uri="{FF2B5EF4-FFF2-40B4-BE49-F238E27FC236}">
                <a16:creationId xmlns:a16="http://schemas.microsoft.com/office/drawing/2014/main" id="{BF322F11-44B0-A146-AA43-864C8F433103}"/>
              </a:ext>
            </a:extLst>
          </p:cNvPr>
          <p:cNvPicPr>
            <a:picLocks noChangeAspect="1"/>
          </p:cNvPicPr>
          <p:nvPr/>
        </p:nvPicPr>
        <p:blipFill>
          <a:blip r:embed="rId2"/>
          <a:stretch>
            <a:fillRect/>
          </a:stretch>
        </p:blipFill>
        <p:spPr>
          <a:xfrm>
            <a:off x="0" y="2152892"/>
            <a:ext cx="3974644" cy="2753478"/>
          </a:xfrm>
          <a:prstGeom prst="rect">
            <a:avLst/>
          </a:prstGeom>
        </p:spPr>
      </p:pic>
      <p:pic>
        <p:nvPicPr>
          <p:cNvPr id="9" name="Picture 8" descr="A picture containing clock&#10;&#10;Description automatically generated">
            <a:extLst>
              <a:ext uri="{FF2B5EF4-FFF2-40B4-BE49-F238E27FC236}">
                <a16:creationId xmlns:a16="http://schemas.microsoft.com/office/drawing/2014/main" id="{881BA7C2-7B95-9C4D-9680-0272D5709D38}"/>
              </a:ext>
            </a:extLst>
          </p:cNvPr>
          <p:cNvPicPr>
            <a:picLocks noChangeAspect="1"/>
          </p:cNvPicPr>
          <p:nvPr/>
        </p:nvPicPr>
        <p:blipFill>
          <a:blip r:embed="rId3"/>
          <a:stretch>
            <a:fillRect/>
          </a:stretch>
        </p:blipFill>
        <p:spPr>
          <a:xfrm>
            <a:off x="3974644" y="2316796"/>
            <a:ext cx="3771562" cy="2589573"/>
          </a:xfrm>
          <a:prstGeom prst="rect">
            <a:avLst/>
          </a:prstGeom>
        </p:spPr>
      </p:pic>
      <p:pic>
        <p:nvPicPr>
          <p:cNvPr id="11" name="Picture 10" descr="A picture containing sitting&#10;&#10;Description automatically generated">
            <a:extLst>
              <a:ext uri="{FF2B5EF4-FFF2-40B4-BE49-F238E27FC236}">
                <a16:creationId xmlns:a16="http://schemas.microsoft.com/office/drawing/2014/main" id="{13FFB59E-3881-3445-80F2-6A7D94985A44}"/>
              </a:ext>
            </a:extLst>
          </p:cNvPr>
          <p:cNvPicPr>
            <a:picLocks noChangeAspect="1"/>
          </p:cNvPicPr>
          <p:nvPr/>
        </p:nvPicPr>
        <p:blipFill>
          <a:blip r:embed="rId4"/>
          <a:stretch>
            <a:fillRect/>
          </a:stretch>
        </p:blipFill>
        <p:spPr>
          <a:xfrm>
            <a:off x="7746206" y="2262405"/>
            <a:ext cx="3874775" cy="2643965"/>
          </a:xfrm>
          <a:prstGeom prst="rect">
            <a:avLst/>
          </a:prstGeom>
        </p:spPr>
      </p:pic>
    </p:spTree>
    <p:extLst>
      <p:ext uri="{BB962C8B-B14F-4D97-AF65-F5344CB8AC3E}">
        <p14:creationId xmlns:p14="http://schemas.microsoft.com/office/powerpoint/2010/main" val="1466423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383F3-9B79-9642-BA79-3420BC554875}"/>
              </a:ext>
            </a:extLst>
          </p:cNvPr>
          <p:cNvSpPr>
            <a:spLocks noGrp="1"/>
          </p:cNvSpPr>
          <p:nvPr>
            <p:ph type="title"/>
          </p:nvPr>
        </p:nvSpPr>
        <p:spPr/>
        <p:txBody>
          <a:bodyPr/>
          <a:lstStyle/>
          <a:p>
            <a:r>
              <a:rPr lang="en-US" b="1" dirty="0">
                <a:solidFill>
                  <a:srgbClr val="244072"/>
                </a:solidFill>
              </a:rPr>
              <a:t>WNT Heatmaps (Updated)</a:t>
            </a:r>
          </a:p>
        </p:txBody>
      </p:sp>
      <p:sp>
        <p:nvSpPr>
          <p:cNvPr id="4" name="Slide Number Placeholder 3">
            <a:extLst>
              <a:ext uri="{FF2B5EF4-FFF2-40B4-BE49-F238E27FC236}">
                <a16:creationId xmlns:a16="http://schemas.microsoft.com/office/drawing/2014/main" id="{2EAABC9F-B17A-8645-9F8F-8156C59B03B0}"/>
              </a:ext>
            </a:extLst>
          </p:cNvPr>
          <p:cNvSpPr>
            <a:spLocks noGrp="1"/>
          </p:cNvSpPr>
          <p:nvPr>
            <p:ph type="sldNum" sz="quarter" idx="12"/>
          </p:nvPr>
        </p:nvSpPr>
        <p:spPr/>
        <p:txBody>
          <a:bodyPr/>
          <a:lstStyle/>
          <a:p>
            <a:fld id="{7B460C59-1F0B-DB46-B655-80AE13683051}" type="slidenum">
              <a:rPr lang="en-US" smtClean="0"/>
              <a:pPr/>
              <a:t>5</a:t>
            </a:fld>
            <a:endParaRPr lang="en-US" dirty="0"/>
          </a:p>
        </p:txBody>
      </p:sp>
      <p:graphicFrame>
        <p:nvGraphicFramePr>
          <p:cNvPr id="6" name="Table 5">
            <a:extLst>
              <a:ext uri="{FF2B5EF4-FFF2-40B4-BE49-F238E27FC236}">
                <a16:creationId xmlns:a16="http://schemas.microsoft.com/office/drawing/2014/main" id="{35FA7E53-EE19-634D-B5CD-56A48A70E617}"/>
              </a:ext>
            </a:extLst>
          </p:cNvPr>
          <p:cNvGraphicFramePr>
            <a:graphicFrameLocks noGrp="1"/>
          </p:cNvGraphicFramePr>
          <p:nvPr>
            <p:extLst>
              <p:ext uri="{D42A27DB-BD31-4B8C-83A1-F6EECF244321}">
                <p14:modId xmlns:p14="http://schemas.microsoft.com/office/powerpoint/2010/main" val="1916104215"/>
              </p:ext>
            </p:extLst>
          </p:nvPr>
        </p:nvGraphicFramePr>
        <p:xfrm>
          <a:off x="1" y="5345282"/>
          <a:ext cx="12191999" cy="640080"/>
        </p:xfrm>
        <a:graphic>
          <a:graphicData uri="http://schemas.openxmlformats.org/drawingml/2006/table">
            <a:tbl>
              <a:tblPr firstRow="1" bandRow="1">
                <a:tableStyleId>{073A0DAA-6AF3-43AB-8588-CEC1D06C72B9}</a:tableStyleId>
              </a:tblPr>
              <a:tblGrid>
                <a:gridCol w="4011166">
                  <a:extLst>
                    <a:ext uri="{9D8B030D-6E8A-4147-A177-3AD203B41FA5}">
                      <a16:colId xmlns:a16="http://schemas.microsoft.com/office/drawing/2014/main" val="566469932"/>
                    </a:ext>
                  </a:extLst>
                </a:gridCol>
                <a:gridCol w="4072127">
                  <a:extLst>
                    <a:ext uri="{9D8B030D-6E8A-4147-A177-3AD203B41FA5}">
                      <a16:colId xmlns:a16="http://schemas.microsoft.com/office/drawing/2014/main" val="685058991"/>
                    </a:ext>
                  </a:extLst>
                </a:gridCol>
                <a:gridCol w="4108706">
                  <a:extLst>
                    <a:ext uri="{9D8B030D-6E8A-4147-A177-3AD203B41FA5}">
                      <a16:colId xmlns:a16="http://schemas.microsoft.com/office/drawing/2014/main" val="1089496617"/>
                    </a:ext>
                  </a:extLst>
                </a:gridCol>
              </a:tblGrid>
              <a:tr h="0">
                <a:tc>
                  <a:txBody>
                    <a:bodyPr/>
                    <a:lstStyle/>
                    <a:p>
                      <a:r>
                        <a:rPr lang="en-US" dirty="0"/>
                        <a:t>Male, 12yo</a:t>
                      </a:r>
                    </a:p>
                    <a:p>
                      <a:r>
                        <a:rPr lang="en-US" dirty="0"/>
                        <a:t>Sample ID: BCH807</a:t>
                      </a:r>
                    </a:p>
                  </a:txBody>
                  <a:tcPr/>
                </a:tc>
                <a:tc>
                  <a:txBody>
                    <a:bodyPr/>
                    <a:lstStyle/>
                    <a:p>
                      <a:r>
                        <a:rPr lang="en-US" dirty="0"/>
                        <a:t>Male, 9yo</a:t>
                      </a:r>
                    </a:p>
                    <a:p>
                      <a:r>
                        <a:rPr lang="en-US" dirty="0"/>
                        <a:t>Sample ID: MUV44</a:t>
                      </a:r>
                    </a:p>
                  </a:txBody>
                  <a:tcPr/>
                </a:tc>
                <a:tc>
                  <a:txBody>
                    <a:bodyPr/>
                    <a:lstStyle/>
                    <a:p>
                      <a:r>
                        <a:rPr lang="en-US" dirty="0"/>
                        <a:t>Male, 17yo</a:t>
                      </a:r>
                    </a:p>
                    <a:p>
                      <a:r>
                        <a:rPr lang="en-US" dirty="0"/>
                        <a:t>Sample ID:SJ99</a:t>
                      </a:r>
                    </a:p>
                  </a:txBody>
                  <a:tcPr/>
                </a:tc>
                <a:extLst>
                  <a:ext uri="{0D108BD9-81ED-4DB2-BD59-A6C34878D82A}">
                    <a16:rowId xmlns:a16="http://schemas.microsoft.com/office/drawing/2014/main" val="2892506620"/>
                  </a:ext>
                </a:extLst>
              </a:tr>
            </a:tbl>
          </a:graphicData>
        </a:graphic>
      </p:graphicFrame>
      <p:pic>
        <p:nvPicPr>
          <p:cNvPr id="8" name="Picture 7">
            <a:extLst>
              <a:ext uri="{FF2B5EF4-FFF2-40B4-BE49-F238E27FC236}">
                <a16:creationId xmlns:a16="http://schemas.microsoft.com/office/drawing/2014/main" id="{7B7A70E1-E67F-F543-AA12-90F56CA0DD05}"/>
              </a:ext>
            </a:extLst>
          </p:cNvPr>
          <p:cNvPicPr>
            <a:picLocks noChangeAspect="1"/>
          </p:cNvPicPr>
          <p:nvPr/>
        </p:nvPicPr>
        <p:blipFill>
          <a:blip r:embed="rId2"/>
          <a:stretch>
            <a:fillRect/>
          </a:stretch>
        </p:blipFill>
        <p:spPr>
          <a:xfrm>
            <a:off x="0" y="2533765"/>
            <a:ext cx="3913223" cy="2811516"/>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F8A0CEEF-BB93-374F-AE23-FABFBB582289}"/>
              </a:ext>
            </a:extLst>
          </p:cNvPr>
          <p:cNvPicPr>
            <a:picLocks noChangeAspect="1"/>
          </p:cNvPicPr>
          <p:nvPr/>
        </p:nvPicPr>
        <p:blipFill>
          <a:blip r:embed="rId3"/>
          <a:stretch>
            <a:fillRect/>
          </a:stretch>
        </p:blipFill>
        <p:spPr>
          <a:xfrm>
            <a:off x="3998246" y="2534610"/>
            <a:ext cx="4115873" cy="2810672"/>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68757795-1FFF-1341-9FCA-9C3D24A47121}"/>
              </a:ext>
            </a:extLst>
          </p:cNvPr>
          <p:cNvPicPr>
            <a:picLocks noChangeAspect="1"/>
          </p:cNvPicPr>
          <p:nvPr/>
        </p:nvPicPr>
        <p:blipFill>
          <a:blip r:embed="rId4"/>
          <a:stretch>
            <a:fillRect/>
          </a:stretch>
        </p:blipFill>
        <p:spPr>
          <a:xfrm>
            <a:off x="8199142" y="2569580"/>
            <a:ext cx="4077881" cy="2775701"/>
          </a:xfrm>
          <a:prstGeom prst="rect">
            <a:avLst/>
          </a:prstGeom>
        </p:spPr>
      </p:pic>
    </p:spTree>
    <p:extLst>
      <p:ext uri="{BB962C8B-B14F-4D97-AF65-F5344CB8AC3E}">
        <p14:creationId xmlns:p14="http://schemas.microsoft.com/office/powerpoint/2010/main" val="2737310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DEBAE-29E4-8848-BB11-2C7918AFBB2C}"/>
              </a:ext>
            </a:extLst>
          </p:cNvPr>
          <p:cNvSpPr>
            <a:spLocks noGrp="1"/>
          </p:cNvSpPr>
          <p:nvPr>
            <p:ph type="title"/>
          </p:nvPr>
        </p:nvSpPr>
        <p:spPr/>
        <p:txBody>
          <a:bodyPr/>
          <a:lstStyle/>
          <a:p>
            <a:r>
              <a:rPr lang="en-US" b="1" dirty="0">
                <a:solidFill>
                  <a:srgbClr val="244072"/>
                </a:solidFill>
              </a:rPr>
              <a:t>G3 Heatmaps (Updated)</a:t>
            </a:r>
          </a:p>
        </p:txBody>
      </p:sp>
      <p:sp>
        <p:nvSpPr>
          <p:cNvPr id="4" name="Slide Number Placeholder 3">
            <a:extLst>
              <a:ext uri="{FF2B5EF4-FFF2-40B4-BE49-F238E27FC236}">
                <a16:creationId xmlns:a16="http://schemas.microsoft.com/office/drawing/2014/main" id="{4F1570BD-DC6D-D940-B8DB-A39325FFD491}"/>
              </a:ext>
            </a:extLst>
          </p:cNvPr>
          <p:cNvSpPr>
            <a:spLocks noGrp="1"/>
          </p:cNvSpPr>
          <p:nvPr>
            <p:ph type="sldNum" sz="quarter" idx="12"/>
          </p:nvPr>
        </p:nvSpPr>
        <p:spPr/>
        <p:txBody>
          <a:bodyPr/>
          <a:lstStyle/>
          <a:p>
            <a:fld id="{7B460C59-1F0B-DB46-B655-80AE13683051}" type="slidenum">
              <a:rPr lang="en-US" smtClean="0"/>
              <a:pPr/>
              <a:t>6</a:t>
            </a:fld>
            <a:endParaRPr lang="en-US" dirty="0"/>
          </a:p>
        </p:txBody>
      </p:sp>
      <p:graphicFrame>
        <p:nvGraphicFramePr>
          <p:cNvPr id="5" name="Table 4">
            <a:extLst>
              <a:ext uri="{FF2B5EF4-FFF2-40B4-BE49-F238E27FC236}">
                <a16:creationId xmlns:a16="http://schemas.microsoft.com/office/drawing/2014/main" id="{3CC2E337-9819-8544-ACB0-F55C119C9925}"/>
              </a:ext>
            </a:extLst>
          </p:cNvPr>
          <p:cNvGraphicFramePr>
            <a:graphicFrameLocks noGrp="1"/>
          </p:cNvGraphicFramePr>
          <p:nvPr>
            <p:extLst>
              <p:ext uri="{D42A27DB-BD31-4B8C-83A1-F6EECF244321}">
                <p14:modId xmlns:p14="http://schemas.microsoft.com/office/powerpoint/2010/main" val="826183738"/>
              </p:ext>
            </p:extLst>
          </p:nvPr>
        </p:nvGraphicFramePr>
        <p:xfrm>
          <a:off x="0" y="4960472"/>
          <a:ext cx="12164992" cy="731520"/>
        </p:xfrm>
        <a:graphic>
          <a:graphicData uri="http://schemas.openxmlformats.org/drawingml/2006/table">
            <a:tbl>
              <a:tblPr firstRow="1" bandRow="1">
                <a:tableStyleId>{073A0DAA-6AF3-43AB-8588-CEC1D06C72B9}</a:tableStyleId>
              </a:tblPr>
              <a:tblGrid>
                <a:gridCol w="3873661">
                  <a:extLst>
                    <a:ext uri="{9D8B030D-6E8A-4147-A177-3AD203B41FA5}">
                      <a16:colId xmlns:a16="http://schemas.microsoft.com/office/drawing/2014/main" val="566469932"/>
                    </a:ext>
                  </a:extLst>
                </a:gridCol>
                <a:gridCol w="4101296">
                  <a:extLst>
                    <a:ext uri="{9D8B030D-6E8A-4147-A177-3AD203B41FA5}">
                      <a16:colId xmlns:a16="http://schemas.microsoft.com/office/drawing/2014/main" val="685058991"/>
                    </a:ext>
                  </a:extLst>
                </a:gridCol>
                <a:gridCol w="4190035">
                  <a:extLst>
                    <a:ext uri="{9D8B030D-6E8A-4147-A177-3AD203B41FA5}">
                      <a16:colId xmlns:a16="http://schemas.microsoft.com/office/drawing/2014/main" val="1089496617"/>
                    </a:ext>
                  </a:extLst>
                </a:gridCol>
              </a:tblGrid>
              <a:tr h="370840">
                <a:tc>
                  <a:txBody>
                    <a:bodyPr/>
                    <a:lstStyle/>
                    <a:p>
                      <a:r>
                        <a:rPr lang="en-US" sz="1400" dirty="0"/>
                        <a:t>Methylation subtype V</a:t>
                      </a:r>
                    </a:p>
                    <a:p>
                      <a:r>
                        <a:rPr lang="en-US" sz="1400" dirty="0"/>
                        <a:t>Male, 8yo</a:t>
                      </a:r>
                    </a:p>
                    <a:p>
                      <a:r>
                        <a:rPr lang="en-US" sz="1400" dirty="0"/>
                        <a:t>Sample ID: BCH825</a:t>
                      </a:r>
                    </a:p>
                  </a:txBody>
                  <a:tcPr/>
                </a:tc>
                <a:tc>
                  <a:txBody>
                    <a:bodyPr/>
                    <a:lstStyle/>
                    <a:p>
                      <a:r>
                        <a:rPr lang="en-US" sz="1400" dirty="0"/>
                        <a:t>Methylation subtype II</a:t>
                      </a:r>
                    </a:p>
                    <a:p>
                      <a:r>
                        <a:rPr lang="en-US" sz="1400" dirty="0"/>
                        <a:t>Male, 6yo</a:t>
                      </a:r>
                    </a:p>
                    <a:p>
                      <a:r>
                        <a:rPr lang="en-US" sz="1400" dirty="0"/>
                        <a:t>Sample ID: MUV11</a:t>
                      </a:r>
                    </a:p>
                  </a:txBody>
                  <a:tcPr/>
                </a:tc>
                <a:tc>
                  <a:txBody>
                    <a:bodyPr/>
                    <a:lstStyle/>
                    <a:p>
                      <a:r>
                        <a:rPr lang="en-US" sz="1400" dirty="0"/>
                        <a:t>Methylation subtype II</a:t>
                      </a:r>
                    </a:p>
                    <a:p>
                      <a:r>
                        <a:rPr lang="en-US" sz="1400" dirty="0"/>
                        <a:t>Female, 4yo</a:t>
                      </a:r>
                    </a:p>
                    <a:p>
                      <a:r>
                        <a:rPr lang="en-US" sz="1400" dirty="0"/>
                        <a:t>Sample ID: MUV29</a:t>
                      </a:r>
                    </a:p>
                  </a:txBody>
                  <a:tcPr/>
                </a:tc>
                <a:extLst>
                  <a:ext uri="{0D108BD9-81ED-4DB2-BD59-A6C34878D82A}">
                    <a16:rowId xmlns:a16="http://schemas.microsoft.com/office/drawing/2014/main" val="2892506620"/>
                  </a:ext>
                </a:extLst>
              </a:tr>
            </a:tbl>
          </a:graphicData>
        </a:graphic>
      </p:graphicFrame>
      <p:pic>
        <p:nvPicPr>
          <p:cNvPr id="7" name="Picture 6" descr="A screenshot of a computer&#10;&#10;Description automatically generated">
            <a:extLst>
              <a:ext uri="{FF2B5EF4-FFF2-40B4-BE49-F238E27FC236}">
                <a16:creationId xmlns:a16="http://schemas.microsoft.com/office/drawing/2014/main" id="{21954033-1BC3-4D42-80BA-53A1FD5F1EDB}"/>
              </a:ext>
            </a:extLst>
          </p:cNvPr>
          <p:cNvPicPr>
            <a:picLocks noChangeAspect="1"/>
          </p:cNvPicPr>
          <p:nvPr/>
        </p:nvPicPr>
        <p:blipFill>
          <a:blip r:embed="rId2"/>
          <a:stretch>
            <a:fillRect/>
          </a:stretch>
        </p:blipFill>
        <p:spPr>
          <a:xfrm>
            <a:off x="0" y="2006036"/>
            <a:ext cx="3946967" cy="2954435"/>
          </a:xfrm>
          <a:prstGeom prst="rect">
            <a:avLst/>
          </a:prstGeom>
        </p:spPr>
      </p:pic>
      <p:pic>
        <p:nvPicPr>
          <p:cNvPr id="9" name="Picture 8" descr="A picture containing sitting&#10;&#10;Description automatically generated">
            <a:extLst>
              <a:ext uri="{FF2B5EF4-FFF2-40B4-BE49-F238E27FC236}">
                <a16:creationId xmlns:a16="http://schemas.microsoft.com/office/drawing/2014/main" id="{6C0A1090-FE42-EE4F-979A-6B3F49A24D79}"/>
              </a:ext>
            </a:extLst>
          </p:cNvPr>
          <p:cNvPicPr>
            <a:picLocks noChangeAspect="1"/>
          </p:cNvPicPr>
          <p:nvPr/>
        </p:nvPicPr>
        <p:blipFill>
          <a:blip r:embed="rId3"/>
          <a:stretch>
            <a:fillRect/>
          </a:stretch>
        </p:blipFill>
        <p:spPr>
          <a:xfrm>
            <a:off x="3946967" y="1995269"/>
            <a:ext cx="3946967" cy="2965201"/>
          </a:xfrm>
          <a:prstGeom prst="rect">
            <a:avLst/>
          </a:prstGeom>
        </p:spPr>
      </p:pic>
      <p:pic>
        <p:nvPicPr>
          <p:cNvPr id="11" name="Picture 10" descr="A picture containing clock&#10;&#10;Description automatically generated">
            <a:extLst>
              <a:ext uri="{FF2B5EF4-FFF2-40B4-BE49-F238E27FC236}">
                <a16:creationId xmlns:a16="http://schemas.microsoft.com/office/drawing/2014/main" id="{8A55C74B-50BF-374A-83A8-BFE97D4EF217}"/>
              </a:ext>
            </a:extLst>
          </p:cNvPr>
          <p:cNvPicPr>
            <a:picLocks noChangeAspect="1"/>
          </p:cNvPicPr>
          <p:nvPr/>
        </p:nvPicPr>
        <p:blipFill>
          <a:blip r:embed="rId4"/>
          <a:stretch>
            <a:fillRect/>
          </a:stretch>
        </p:blipFill>
        <p:spPr>
          <a:xfrm>
            <a:off x="7893935" y="2004420"/>
            <a:ext cx="4298066" cy="2956053"/>
          </a:xfrm>
          <a:prstGeom prst="rect">
            <a:avLst/>
          </a:prstGeom>
        </p:spPr>
      </p:pic>
    </p:spTree>
    <p:extLst>
      <p:ext uri="{BB962C8B-B14F-4D97-AF65-F5344CB8AC3E}">
        <p14:creationId xmlns:p14="http://schemas.microsoft.com/office/powerpoint/2010/main" val="1320525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BFCBC-D9C3-C145-A3F9-784C9EFBFC70}"/>
              </a:ext>
            </a:extLst>
          </p:cNvPr>
          <p:cNvSpPr>
            <a:spLocks noGrp="1"/>
          </p:cNvSpPr>
          <p:nvPr>
            <p:ph type="title"/>
          </p:nvPr>
        </p:nvSpPr>
        <p:spPr/>
        <p:txBody>
          <a:bodyPr/>
          <a:lstStyle/>
          <a:p>
            <a:r>
              <a:rPr lang="en-US" b="1" dirty="0">
                <a:solidFill>
                  <a:srgbClr val="244072"/>
                </a:solidFill>
              </a:rPr>
              <a:t>G4 Heatmaps (Updated)</a:t>
            </a:r>
          </a:p>
        </p:txBody>
      </p:sp>
      <p:sp>
        <p:nvSpPr>
          <p:cNvPr id="4" name="Slide Number Placeholder 3">
            <a:extLst>
              <a:ext uri="{FF2B5EF4-FFF2-40B4-BE49-F238E27FC236}">
                <a16:creationId xmlns:a16="http://schemas.microsoft.com/office/drawing/2014/main" id="{C47D5DDE-A11B-A947-A231-3BE56E8F469D}"/>
              </a:ext>
            </a:extLst>
          </p:cNvPr>
          <p:cNvSpPr>
            <a:spLocks noGrp="1"/>
          </p:cNvSpPr>
          <p:nvPr>
            <p:ph type="sldNum" sz="quarter" idx="12"/>
          </p:nvPr>
        </p:nvSpPr>
        <p:spPr/>
        <p:txBody>
          <a:bodyPr/>
          <a:lstStyle/>
          <a:p>
            <a:fld id="{7B460C59-1F0B-DB46-B655-80AE13683051}" type="slidenum">
              <a:rPr lang="en-US" smtClean="0"/>
              <a:pPr/>
              <a:t>7</a:t>
            </a:fld>
            <a:endParaRPr lang="en-US" dirty="0"/>
          </a:p>
        </p:txBody>
      </p:sp>
      <p:graphicFrame>
        <p:nvGraphicFramePr>
          <p:cNvPr id="5" name="Table 4">
            <a:extLst>
              <a:ext uri="{FF2B5EF4-FFF2-40B4-BE49-F238E27FC236}">
                <a16:creationId xmlns:a16="http://schemas.microsoft.com/office/drawing/2014/main" id="{5300C441-7A0E-1245-87DA-3A377A1DD2DE}"/>
              </a:ext>
            </a:extLst>
          </p:cNvPr>
          <p:cNvGraphicFramePr>
            <a:graphicFrameLocks noGrp="1"/>
          </p:cNvGraphicFramePr>
          <p:nvPr>
            <p:extLst>
              <p:ext uri="{D42A27DB-BD31-4B8C-83A1-F6EECF244321}">
                <p14:modId xmlns:p14="http://schemas.microsoft.com/office/powerpoint/2010/main" val="1976501090"/>
              </p:ext>
            </p:extLst>
          </p:nvPr>
        </p:nvGraphicFramePr>
        <p:xfrm>
          <a:off x="1" y="5144763"/>
          <a:ext cx="12192000" cy="73152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566469932"/>
                    </a:ext>
                  </a:extLst>
                </a:gridCol>
                <a:gridCol w="4064000">
                  <a:extLst>
                    <a:ext uri="{9D8B030D-6E8A-4147-A177-3AD203B41FA5}">
                      <a16:colId xmlns:a16="http://schemas.microsoft.com/office/drawing/2014/main" val="685058991"/>
                    </a:ext>
                  </a:extLst>
                </a:gridCol>
                <a:gridCol w="4064000">
                  <a:extLst>
                    <a:ext uri="{9D8B030D-6E8A-4147-A177-3AD203B41FA5}">
                      <a16:colId xmlns:a16="http://schemas.microsoft.com/office/drawing/2014/main" val="1089496617"/>
                    </a:ext>
                  </a:extLst>
                </a:gridCol>
              </a:tblGrid>
              <a:tr h="370840">
                <a:tc>
                  <a:txBody>
                    <a:bodyPr/>
                    <a:lstStyle/>
                    <a:p>
                      <a:r>
                        <a:rPr lang="en-US" sz="1400" dirty="0"/>
                        <a:t>Methylation subtype VIII</a:t>
                      </a:r>
                    </a:p>
                    <a:p>
                      <a:r>
                        <a:rPr lang="en-US" sz="1400" dirty="0"/>
                        <a:t>Male, 12yo</a:t>
                      </a:r>
                    </a:p>
                    <a:p>
                      <a:r>
                        <a:rPr lang="en-US" sz="1400" dirty="0"/>
                        <a:t>Sample ID: BCH1031</a:t>
                      </a:r>
                    </a:p>
                  </a:txBody>
                  <a:tcPr/>
                </a:tc>
                <a:tc>
                  <a:txBody>
                    <a:bodyPr/>
                    <a:lstStyle/>
                    <a:p>
                      <a:r>
                        <a:rPr lang="en-US" sz="1400" dirty="0"/>
                        <a:t>Methylation subtype VIII</a:t>
                      </a:r>
                    </a:p>
                    <a:p>
                      <a:r>
                        <a:rPr lang="en-US" sz="1400" dirty="0"/>
                        <a:t>Male, 16yo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Sample ID: MUV19</a:t>
                      </a:r>
                    </a:p>
                  </a:txBody>
                  <a:tcPr/>
                </a:tc>
                <a:tc>
                  <a:txBody>
                    <a:bodyPr/>
                    <a:lstStyle/>
                    <a:p>
                      <a:r>
                        <a:rPr lang="en-US" sz="1400" dirty="0"/>
                        <a:t>Methylation subtype VIII</a:t>
                      </a:r>
                    </a:p>
                    <a:p>
                      <a:r>
                        <a:rPr lang="en-US" sz="1400" dirty="0"/>
                        <a:t>Female, 7yo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Sample ID: MUV27</a:t>
                      </a:r>
                    </a:p>
                  </a:txBody>
                  <a:tcPr/>
                </a:tc>
                <a:extLst>
                  <a:ext uri="{0D108BD9-81ED-4DB2-BD59-A6C34878D82A}">
                    <a16:rowId xmlns:a16="http://schemas.microsoft.com/office/drawing/2014/main" val="2892506620"/>
                  </a:ext>
                </a:extLst>
              </a:tr>
            </a:tbl>
          </a:graphicData>
        </a:graphic>
      </p:graphicFrame>
      <p:pic>
        <p:nvPicPr>
          <p:cNvPr id="7" name="Picture 6" descr="A screen shot of a computer&#10;&#10;Description automatically generated">
            <a:extLst>
              <a:ext uri="{FF2B5EF4-FFF2-40B4-BE49-F238E27FC236}">
                <a16:creationId xmlns:a16="http://schemas.microsoft.com/office/drawing/2014/main" id="{129AD1AD-C27C-5944-BAF2-097590E2D474}"/>
              </a:ext>
            </a:extLst>
          </p:cNvPr>
          <p:cNvPicPr>
            <a:picLocks noChangeAspect="1"/>
          </p:cNvPicPr>
          <p:nvPr/>
        </p:nvPicPr>
        <p:blipFill>
          <a:blip r:embed="rId2"/>
          <a:stretch>
            <a:fillRect/>
          </a:stretch>
        </p:blipFill>
        <p:spPr>
          <a:xfrm>
            <a:off x="1" y="2136884"/>
            <a:ext cx="4011633" cy="3007879"/>
          </a:xfrm>
          <a:prstGeom prst="rect">
            <a:avLst/>
          </a:prstGeom>
        </p:spPr>
      </p:pic>
      <p:pic>
        <p:nvPicPr>
          <p:cNvPr id="9" name="Picture 8">
            <a:extLst>
              <a:ext uri="{FF2B5EF4-FFF2-40B4-BE49-F238E27FC236}">
                <a16:creationId xmlns:a16="http://schemas.microsoft.com/office/drawing/2014/main" id="{8C51F569-70D7-E14B-9CF1-AEE85ECDF0F4}"/>
              </a:ext>
            </a:extLst>
          </p:cNvPr>
          <p:cNvPicPr>
            <a:picLocks noChangeAspect="1"/>
          </p:cNvPicPr>
          <p:nvPr/>
        </p:nvPicPr>
        <p:blipFill>
          <a:blip r:embed="rId3"/>
          <a:stretch>
            <a:fillRect/>
          </a:stretch>
        </p:blipFill>
        <p:spPr>
          <a:xfrm>
            <a:off x="4160094" y="2125035"/>
            <a:ext cx="4011633" cy="3019727"/>
          </a:xfrm>
          <a:prstGeom prst="rect">
            <a:avLst/>
          </a:prstGeom>
        </p:spPr>
      </p:pic>
      <p:pic>
        <p:nvPicPr>
          <p:cNvPr id="11" name="Picture 10" descr="A screenshot of a video game&#10;&#10;Description automatically generated">
            <a:extLst>
              <a:ext uri="{FF2B5EF4-FFF2-40B4-BE49-F238E27FC236}">
                <a16:creationId xmlns:a16="http://schemas.microsoft.com/office/drawing/2014/main" id="{652D7FDB-023B-5C44-84E6-06FFE0712FAB}"/>
              </a:ext>
            </a:extLst>
          </p:cNvPr>
          <p:cNvPicPr>
            <a:picLocks noChangeAspect="1"/>
          </p:cNvPicPr>
          <p:nvPr/>
        </p:nvPicPr>
        <p:blipFill>
          <a:blip r:embed="rId4"/>
          <a:stretch>
            <a:fillRect/>
          </a:stretch>
        </p:blipFill>
        <p:spPr>
          <a:xfrm>
            <a:off x="8320187" y="2234255"/>
            <a:ext cx="3899291" cy="2910507"/>
          </a:xfrm>
          <a:prstGeom prst="rect">
            <a:avLst/>
          </a:prstGeom>
        </p:spPr>
      </p:pic>
    </p:spTree>
    <p:extLst>
      <p:ext uri="{BB962C8B-B14F-4D97-AF65-F5344CB8AC3E}">
        <p14:creationId xmlns:p14="http://schemas.microsoft.com/office/powerpoint/2010/main" val="2591472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10717-59D9-B54E-B0B0-610395F82A71}"/>
              </a:ext>
            </a:extLst>
          </p:cNvPr>
          <p:cNvSpPr>
            <a:spLocks noGrp="1"/>
          </p:cNvSpPr>
          <p:nvPr>
            <p:ph type="title"/>
          </p:nvPr>
        </p:nvSpPr>
        <p:spPr>
          <a:xfrm>
            <a:off x="0" y="-322494"/>
            <a:ext cx="9934575" cy="1325563"/>
          </a:xfrm>
        </p:spPr>
        <p:txBody>
          <a:bodyPr/>
          <a:lstStyle/>
          <a:p>
            <a:r>
              <a:rPr lang="en-US" dirty="0"/>
              <a:t>Cluster Information</a:t>
            </a:r>
          </a:p>
        </p:txBody>
      </p:sp>
      <p:sp>
        <p:nvSpPr>
          <p:cNvPr id="4" name="Slide Number Placeholder 3">
            <a:extLst>
              <a:ext uri="{FF2B5EF4-FFF2-40B4-BE49-F238E27FC236}">
                <a16:creationId xmlns:a16="http://schemas.microsoft.com/office/drawing/2014/main" id="{0B56F87B-446F-834A-A754-CABB37218583}"/>
              </a:ext>
            </a:extLst>
          </p:cNvPr>
          <p:cNvSpPr>
            <a:spLocks noGrp="1"/>
          </p:cNvSpPr>
          <p:nvPr>
            <p:ph type="sldNum" sz="quarter" idx="12"/>
          </p:nvPr>
        </p:nvSpPr>
        <p:spPr/>
        <p:txBody>
          <a:bodyPr/>
          <a:lstStyle/>
          <a:p>
            <a:fld id="{7B460C59-1F0B-DB46-B655-80AE13683051}" type="slidenum">
              <a:rPr lang="en-US" smtClean="0"/>
              <a:pPr/>
              <a:t>8</a:t>
            </a:fld>
            <a:endParaRPr lang="en-US" dirty="0"/>
          </a:p>
        </p:txBody>
      </p:sp>
      <p:graphicFrame>
        <p:nvGraphicFramePr>
          <p:cNvPr id="5" name="Table 4">
            <a:extLst>
              <a:ext uri="{FF2B5EF4-FFF2-40B4-BE49-F238E27FC236}">
                <a16:creationId xmlns:a16="http://schemas.microsoft.com/office/drawing/2014/main" id="{4F363450-8A64-7644-8F94-6EACF69F1E00}"/>
              </a:ext>
            </a:extLst>
          </p:cNvPr>
          <p:cNvGraphicFramePr>
            <a:graphicFrameLocks noGrp="1"/>
          </p:cNvGraphicFramePr>
          <p:nvPr>
            <p:extLst>
              <p:ext uri="{D42A27DB-BD31-4B8C-83A1-F6EECF244321}">
                <p14:modId xmlns:p14="http://schemas.microsoft.com/office/powerpoint/2010/main" val="3290104600"/>
              </p:ext>
            </p:extLst>
          </p:nvPr>
        </p:nvGraphicFramePr>
        <p:xfrm>
          <a:off x="283760" y="653726"/>
          <a:ext cx="10364950" cy="5313572"/>
        </p:xfrm>
        <a:graphic>
          <a:graphicData uri="http://schemas.openxmlformats.org/drawingml/2006/table">
            <a:tbl>
              <a:tblPr firstRow="1" bandRow="1">
                <a:tableStyleId>{5C22544A-7EE6-4342-B048-85BDC9FD1C3A}</a:tableStyleId>
              </a:tblPr>
              <a:tblGrid>
                <a:gridCol w="3429964">
                  <a:extLst>
                    <a:ext uri="{9D8B030D-6E8A-4147-A177-3AD203B41FA5}">
                      <a16:colId xmlns:a16="http://schemas.microsoft.com/office/drawing/2014/main" val="445075272"/>
                    </a:ext>
                  </a:extLst>
                </a:gridCol>
                <a:gridCol w="3467493">
                  <a:extLst>
                    <a:ext uri="{9D8B030D-6E8A-4147-A177-3AD203B41FA5}">
                      <a16:colId xmlns:a16="http://schemas.microsoft.com/office/drawing/2014/main" val="3177655410"/>
                    </a:ext>
                  </a:extLst>
                </a:gridCol>
                <a:gridCol w="3467493">
                  <a:extLst>
                    <a:ext uri="{9D8B030D-6E8A-4147-A177-3AD203B41FA5}">
                      <a16:colId xmlns:a16="http://schemas.microsoft.com/office/drawing/2014/main" val="2867728098"/>
                    </a:ext>
                  </a:extLst>
                </a:gridCol>
              </a:tblGrid>
              <a:tr h="924452">
                <a:tc>
                  <a:txBody>
                    <a:bodyPr/>
                    <a:lstStyle/>
                    <a:p>
                      <a:r>
                        <a:rPr lang="en-US" sz="1200" dirty="0"/>
                        <a:t>Sample</a:t>
                      </a:r>
                    </a:p>
                  </a:txBody>
                  <a:tcPr/>
                </a:tc>
                <a:tc>
                  <a:txBody>
                    <a:bodyPr/>
                    <a:lstStyle/>
                    <a:p>
                      <a:r>
                        <a:rPr lang="en-US" sz="1200" dirty="0"/>
                        <a:t>IMM cluster #</a:t>
                      </a:r>
                    </a:p>
                  </a:txBody>
                  <a:tcPr/>
                </a:tc>
                <a:tc>
                  <a:txBody>
                    <a:bodyPr/>
                    <a:lstStyle/>
                    <a:p>
                      <a:r>
                        <a:rPr lang="en-US" sz="1200" dirty="0"/>
                        <a:t>Number of cells in IMM cluster</a:t>
                      </a:r>
                    </a:p>
                  </a:txBody>
                  <a:tcPr/>
                </a:tc>
                <a:extLst>
                  <a:ext uri="{0D108BD9-81ED-4DB2-BD59-A6C34878D82A}">
                    <a16:rowId xmlns:a16="http://schemas.microsoft.com/office/drawing/2014/main" val="2239132909"/>
                  </a:ext>
                </a:extLst>
              </a:tr>
              <a:tr h="341118">
                <a:tc>
                  <a:txBody>
                    <a:bodyPr/>
                    <a:lstStyle/>
                    <a:p>
                      <a:r>
                        <a:rPr lang="en-US" sz="1200" dirty="0"/>
                        <a:t>SHH MUV41</a:t>
                      </a:r>
                    </a:p>
                  </a:txBody>
                  <a:tcPr>
                    <a:solidFill>
                      <a:schemeClr val="accent2"/>
                    </a:solidFill>
                  </a:tcPr>
                </a:tc>
                <a:tc>
                  <a:txBody>
                    <a:bodyPr/>
                    <a:lstStyle/>
                    <a:p>
                      <a:r>
                        <a:rPr lang="en-US" dirty="0"/>
                        <a:t>C3</a:t>
                      </a:r>
                    </a:p>
                  </a:txBody>
                  <a:tcPr>
                    <a:solidFill>
                      <a:schemeClr val="accent2"/>
                    </a:solidFill>
                  </a:tcPr>
                </a:tc>
                <a:tc>
                  <a:txBody>
                    <a:bodyPr/>
                    <a:lstStyle/>
                    <a:p>
                      <a:r>
                        <a:rPr lang="en-US" dirty="0"/>
                        <a:t>59</a:t>
                      </a:r>
                    </a:p>
                  </a:txBody>
                  <a:tcPr>
                    <a:solidFill>
                      <a:schemeClr val="accent2"/>
                    </a:solidFill>
                  </a:tcPr>
                </a:tc>
                <a:extLst>
                  <a:ext uri="{0D108BD9-81ED-4DB2-BD59-A6C34878D82A}">
                    <a16:rowId xmlns:a16="http://schemas.microsoft.com/office/drawing/2014/main" val="6547192"/>
                  </a:ext>
                </a:extLst>
              </a:tr>
              <a:tr h="341118">
                <a:tc>
                  <a:txBody>
                    <a:bodyPr/>
                    <a:lstStyle/>
                    <a:p>
                      <a:r>
                        <a:rPr lang="en-US" sz="1200" dirty="0"/>
                        <a:t>SHH SJ454</a:t>
                      </a:r>
                    </a:p>
                  </a:txBody>
                  <a:tcPr>
                    <a:solidFill>
                      <a:schemeClr val="accent2"/>
                    </a:solidFill>
                  </a:tcPr>
                </a:tc>
                <a:tc>
                  <a:txBody>
                    <a:bodyPr/>
                    <a:lstStyle/>
                    <a:p>
                      <a:r>
                        <a:rPr lang="en-US" dirty="0"/>
                        <a:t>C2</a:t>
                      </a:r>
                    </a:p>
                  </a:txBody>
                  <a:tcPr>
                    <a:solidFill>
                      <a:schemeClr val="accent2"/>
                    </a:solidFill>
                  </a:tcPr>
                </a:tc>
                <a:tc>
                  <a:txBody>
                    <a:bodyPr/>
                    <a:lstStyle/>
                    <a:p>
                      <a:r>
                        <a:rPr lang="en-US" dirty="0"/>
                        <a:t>64</a:t>
                      </a:r>
                    </a:p>
                  </a:txBody>
                  <a:tcPr>
                    <a:solidFill>
                      <a:schemeClr val="accent2"/>
                    </a:solidFill>
                  </a:tcPr>
                </a:tc>
                <a:extLst>
                  <a:ext uri="{0D108BD9-81ED-4DB2-BD59-A6C34878D82A}">
                    <a16:rowId xmlns:a16="http://schemas.microsoft.com/office/drawing/2014/main" val="3187940736"/>
                  </a:ext>
                </a:extLst>
              </a:tr>
              <a:tr h="341118">
                <a:tc>
                  <a:txBody>
                    <a:bodyPr/>
                    <a:lstStyle/>
                    <a:p>
                      <a:r>
                        <a:rPr lang="en-US" sz="1200" dirty="0"/>
                        <a:t>SHH SJ577</a:t>
                      </a:r>
                    </a:p>
                  </a:txBody>
                  <a:tcPr>
                    <a:solidFill>
                      <a:schemeClr val="accent2"/>
                    </a:solidFill>
                  </a:tcPr>
                </a:tc>
                <a:tc>
                  <a:txBody>
                    <a:bodyPr/>
                    <a:lstStyle/>
                    <a:p>
                      <a:r>
                        <a:rPr lang="en-US" dirty="0"/>
                        <a:t>C4</a:t>
                      </a:r>
                    </a:p>
                  </a:txBody>
                  <a:tcPr>
                    <a:solidFill>
                      <a:schemeClr val="accent2"/>
                    </a:solidFill>
                  </a:tcPr>
                </a:tc>
                <a:tc>
                  <a:txBody>
                    <a:bodyPr/>
                    <a:lstStyle/>
                    <a:p>
                      <a:r>
                        <a:rPr lang="en-US" dirty="0"/>
                        <a:t>62</a:t>
                      </a:r>
                    </a:p>
                  </a:txBody>
                  <a:tcPr>
                    <a:solidFill>
                      <a:schemeClr val="accent2"/>
                    </a:solidFill>
                  </a:tcPr>
                </a:tc>
                <a:extLst>
                  <a:ext uri="{0D108BD9-81ED-4DB2-BD59-A6C34878D82A}">
                    <a16:rowId xmlns:a16="http://schemas.microsoft.com/office/drawing/2014/main" val="1959487124"/>
                  </a:ext>
                </a:extLst>
              </a:tr>
              <a:tr h="341118">
                <a:tc>
                  <a:txBody>
                    <a:bodyPr/>
                    <a:lstStyle/>
                    <a:p>
                      <a:r>
                        <a:rPr lang="en-US" sz="1200" dirty="0"/>
                        <a:t>WNT BCH807</a:t>
                      </a:r>
                    </a:p>
                  </a:txBody>
                  <a:tcPr>
                    <a:solidFill>
                      <a:srgbClr val="92D050"/>
                    </a:solidFill>
                  </a:tcPr>
                </a:tc>
                <a:tc>
                  <a:txBody>
                    <a:bodyPr/>
                    <a:lstStyle/>
                    <a:p>
                      <a:r>
                        <a:rPr lang="en-US" dirty="0"/>
                        <a:t>C1</a:t>
                      </a:r>
                    </a:p>
                  </a:txBody>
                  <a:tcPr>
                    <a:solidFill>
                      <a:srgbClr val="92D050"/>
                    </a:solidFill>
                  </a:tcPr>
                </a:tc>
                <a:tc>
                  <a:txBody>
                    <a:bodyPr/>
                    <a:lstStyle/>
                    <a:p>
                      <a:r>
                        <a:rPr lang="en-US" dirty="0"/>
                        <a:t>87</a:t>
                      </a:r>
                    </a:p>
                  </a:txBody>
                  <a:tcPr>
                    <a:solidFill>
                      <a:srgbClr val="92D050"/>
                    </a:solidFill>
                  </a:tcPr>
                </a:tc>
                <a:extLst>
                  <a:ext uri="{0D108BD9-81ED-4DB2-BD59-A6C34878D82A}">
                    <a16:rowId xmlns:a16="http://schemas.microsoft.com/office/drawing/2014/main" val="1958913549"/>
                  </a:ext>
                </a:extLst>
              </a:tr>
              <a:tr h="341118">
                <a:tc>
                  <a:txBody>
                    <a:bodyPr/>
                    <a:lstStyle/>
                    <a:p>
                      <a:r>
                        <a:rPr lang="en-US" sz="1200" dirty="0"/>
                        <a:t>WNT MUV44</a:t>
                      </a:r>
                    </a:p>
                  </a:txBody>
                  <a:tcPr>
                    <a:solidFill>
                      <a:srgbClr val="92D050"/>
                    </a:solidFill>
                  </a:tcPr>
                </a:tc>
                <a:tc>
                  <a:txBody>
                    <a:bodyPr/>
                    <a:lstStyle/>
                    <a:p>
                      <a:r>
                        <a:rPr lang="en-US" dirty="0"/>
                        <a:t>C2</a:t>
                      </a:r>
                    </a:p>
                  </a:txBody>
                  <a:tcPr>
                    <a:solidFill>
                      <a:srgbClr val="92D050"/>
                    </a:solidFill>
                  </a:tcPr>
                </a:tc>
                <a:tc>
                  <a:txBody>
                    <a:bodyPr/>
                    <a:lstStyle/>
                    <a:p>
                      <a:r>
                        <a:rPr lang="en-US" dirty="0"/>
                        <a:t>33</a:t>
                      </a:r>
                    </a:p>
                  </a:txBody>
                  <a:tcPr>
                    <a:solidFill>
                      <a:srgbClr val="92D050"/>
                    </a:solidFill>
                  </a:tcPr>
                </a:tc>
                <a:extLst>
                  <a:ext uri="{0D108BD9-81ED-4DB2-BD59-A6C34878D82A}">
                    <a16:rowId xmlns:a16="http://schemas.microsoft.com/office/drawing/2014/main" val="1357487769"/>
                  </a:ext>
                </a:extLst>
              </a:tr>
              <a:tr h="341118">
                <a:tc>
                  <a:txBody>
                    <a:bodyPr/>
                    <a:lstStyle/>
                    <a:p>
                      <a:r>
                        <a:rPr lang="en-US" sz="1200" dirty="0"/>
                        <a:t>WNT SJ99</a:t>
                      </a:r>
                    </a:p>
                  </a:txBody>
                  <a:tcPr>
                    <a:solidFill>
                      <a:srgbClr val="92D050"/>
                    </a:solidFill>
                  </a:tcPr>
                </a:tc>
                <a:tc>
                  <a:txBody>
                    <a:bodyPr/>
                    <a:lstStyle/>
                    <a:p>
                      <a:r>
                        <a:rPr lang="en-US" dirty="0"/>
                        <a:t>C0</a:t>
                      </a:r>
                    </a:p>
                  </a:txBody>
                  <a:tcPr>
                    <a:solidFill>
                      <a:srgbClr val="92D050"/>
                    </a:solidFill>
                  </a:tcPr>
                </a:tc>
                <a:tc>
                  <a:txBody>
                    <a:bodyPr/>
                    <a:lstStyle/>
                    <a:p>
                      <a:r>
                        <a:rPr lang="en-US" dirty="0"/>
                        <a:t>126</a:t>
                      </a:r>
                    </a:p>
                  </a:txBody>
                  <a:tcPr>
                    <a:solidFill>
                      <a:srgbClr val="92D050"/>
                    </a:solidFill>
                  </a:tcPr>
                </a:tc>
                <a:extLst>
                  <a:ext uri="{0D108BD9-81ED-4DB2-BD59-A6C34878D82A}">
                    <a16:rowId xmlns:a16="http://schemas.microsoft.com/office/drawing/2014/main" val="274418220"/>
                  </a:ext>
                </a:extLst>
              </a:tr>
              <a:tr h="341118">
                <a:tc>
                  <a:txBody>
                    <a:bodyPr/>
                    <a:lstStyle/>
                    <a:p>
                      <a:r>
                        <a:rPr lang="en-US" sz="1200" dirty="0"/>
                        <a:t>G3 BCH825</a:t>
                      </a:r>
                    </a:p>
                  </a:txBody>
                  <a:tcPr>
                    <a:solidFill>
                      <a:schemeClr val="accent4"/>
                    </a:solidFill>
                  </a:tcPr>
                </a:tc>
                <a:tc>
                  <a:txBody>
                    <a:bodyPr/>
                    <a:lstStyle/>
                    <a:p>
                      <a:r>
                        <a:rPr lang="en-US" dirty="0"/>
                        <a:t>C1</a:t>
                      </a:r>
                    </a:p>
                  </a:txBody>
                  <a:tcPr>
                    <a:solidFill>
                      <a:schemeClr val="accent4"/>
                    </a:solidFill>
                  </a:tcPr>
                </a:tc>
                <a:tc>
                  <a:txBody>
                    <a:bodyPr/>
                    <a:lstStyle/>
                    <a:p>
                      <a:r>
                        <a:rPr lang="en-US" dirty="0"/>
                        <a:t>104</a:t>
                      </a:r>
                    </a:p>
                  </a:txBody>
                  <a:tcPr>
                    <a:solidFill>
                      <a:schemeClr val="accent4"/>
                    </a:solidFill>
                  </a:tcPr>
                </a:tc>
                <a:extLst>
                  <a:ext uri="{0D108BD9-81ED-4DB2-BD59-A6C34878D82A}">
                    <a16:rowId xmlns:a16="http://schemas.microsoft.com/office/drawing/2014/main" val="3412797842"/>
                  </a:ext>
                </a:extLst>
              </a:tr>
              <a:tr h="341118">
                <a:tc>
                  <a:txBody>
                    <a:bodyPr/>
                    <a:lstStyle/>
                    <a:p>
                      <a:r>
                        <a:rPr lang="en-US" sz="1200" dirty="0"/>
                        <a:t>G3 MUV11</a:t>
                      </a:r>
                    </a:p>
                  </a:txBody>
                  <a:tcPr>
                    <a:solidFill>
                      <a:schemeClr val="accent4"/>
                    </a:solidFill>
                  </a:tcPr>
                </a:tc>
                <a:tc>
                  <a:txBody>
                    <a:bodyPr/>
                    <a:lstStyle/>
                    <a:p>
                      <a:r>
                        <a:rPr lang="en-US" dirty="0"/>
                        <a:t>C0</a:t>
                      </a:r>
                    </a:p>
                  </a:txBody>
                  <a:tcPr>
                    <a:solidFill>
                      <a:schemeClr val="accent4"/>
                    </a:solidFill>
                  </a:tcPr>
                </a:tc>
                <a:tc>
                  <a:txBody>
                    <a:bodyPr/>
                    <a:lstStyle/>
                    <a:p>
                      <a:r>
                        <a:rPr lang="en-US" dirty="0"/>
                        <a:t>174</a:t>
                      </a:r>
                    </a:p>
                  </a:txBody>
                  <a:tcPr>
                    <a:solidFill>
                      <a:schemeClr val="accent4"/>
                    </a:solidFill>
                  </a:tcPr>
                </a:tc>
                <a:extLst>
                  <a:ext uri="{0D108BD9-81ED-4DB2-BD59-A6C34878D82A}">
                    <a16:rowId xmlns:a16="http://schemas.microsoft.com/office/drawing/2014/main" val="3107549509"/>
                  </a:ext>
                </a:extLst>
              </a:tr>
              <a:tr h="341118">
                <a:tc>
                  <a:txBody>
                    <a:bodyPr/>
                    <a:lstStyle/>
                    <a:p>
                      <a:r>
                        <a:rPr lang="en-US" sz="1200" dirty="0"/>
                        <a:t>G3 MUV29</a:t>
                      </a:r>
                    </a:p>
                  </a:txBody>
                  <a:tcPr>
                    <a:solidFill>
                      <a:schemeClr val="accent4"/>
                    </a:solidFill>
                  </a:tcPr>
                </a:tc>
                <a:tc>
                  <a:txBody>
                    <a:bodyPr/>
                    <a:lstStyle/>
                    <a:p>
                      <a:r>
                        <a:rPr lang="en-US" dirty="0"/>
                        <a:t>C0</a:t>
                      </a:r>
                    </a:p>
                  </a:txBody>
                  <a:tcPr>
                    <a:solidFill>
                      <a:schemeClr val="accent4"/>
                    </a:solidFill>
                  </a:tcPr>
                </a:tc>
                <a:tc>
                  <a:txBody>
                    <a:bodyPr/>
                    <a:lstStyle/>
                    <a:p>
                      <a:r>
                        <a:rPr lang="en-US" dirty="0"/>
                        <a:t>126</a:t>
                      </a:r>
                    </a:p>
                  </a:txBody>
                  <a:tcPr>
                    <a:solidFill>
                      <a:schemeClr val="accent4"/>
                    </a:solidFill>
                  </a:tcPr>
                </a:tc>
                <a:extLst>
                  <a:ext uri="{0D108BD9-81ED-4DB2-BD59-A6C34878D82A}">
                    <a16:rowId xmlns:a16="http://schemas.microsoft.com/office/drawing/2014/main" val="971098328"/>
                  </a:ext>
                </a:extLst>
              </a:tr>
              <a:tr h="341118">
                <a:tc>
                  <a:txBody>
                    <a:bodyPr/>
                    <a:lstStyle/>
                    <a:p>
                      <a:r>
                        <a:rPr lang="en-US" sz="1200" dirty="0"/>
                        <a:t>G4 BCH1031</a:t>
                      </a:r>
                    </a:p>
                  </a:txBody>
                  <a:tcPr/>
                </a:tc>
                <a:tc>
                  <a:txBody>
                    <a:bodyPr/>
                    <a:lstStyle/>
                    <a:p>
                      <a:r>
                        <a:rPr lang="en-US" dirty="0"/>
                        <a:t>C0</a:t>
                      </a:r>
                    </a:p>
                  </a:txBody>
                  <a:tcPr/>
                </a:tc>
                <a:tc>
                  <a:txBody>
                    <a:bodyPr/>
                    <a:lstStyle/>
                    <a:p>
                      <a:r>
                        <a:rPr lang="en-US" dirty="0"/>
                        <a:t>112</a:t>
                      </a:r>
                    </a:p>
                  </a:txBody>
                  <a:tcPr/>
                </a:tc>
                <a:extLst>
                  <a:ext uri="{0D108BD9-81ED-4DB2-BD59-A6C34878D82A}">
                    <a16:rowId xmlns:a16="http://schemas.microsoft.com/office/drawing/2014/main" val="1435750952"/>
                  </a:ext>
                </a:extLst>
              </a:tr>
              <a:tr h="341118">
                <a:tc>
                  <a:txBody>
                    <a:bodyPr/>
                    <a:lstStyle/>
                    <a:p>
                      <a:r>
                        <a:rPr lang="en-US" sz="1200" dirty="0"/>
                        <a:t>G4 MUV19</a:t>
                      </a:r>
                    </a:p>
                  </a:txBody>
                  <a:tcPr/>
                </a:tc>
                <a:tc>
                  <a:txBody>
                    <a:bodyPr/>
                    <a:lstStyle/>
                    <a:p>
                      <a:r>
                        <a:rPr lang="en-US" dirty="0"/>
                        <a:t>C0</a:t>
                      </a:r>
                    </a:p>
                  </a:txBody>
                  <a:tcPr/>
                </a:tc>
                <a:tc>
                  <a:txBody>
                    <a:bodyPr/>
                    <a:lstStyle/>
                    <a:p>
                      <a:r>
                        <a:rPr lang="en-US" dirty="0"/>
                        <a:t>126</a:t>
                      </a:r>
                    </a:p>
                  </a:txBody>
                  <a:tcPr/>
                </a:tc>
                <a:extLst>
                  <a:ext uri="{0D108BD9-81ED-4DB2-BD59-A6C34878D82A}">
                    <a16:rowId xmlns:a16="http://schemas.microsoft.com/office/drawing/2014/main" val="4144641704"/>
                  </a:ext>
                </a:extLst>
              </a:tr>
              <a:tr h="341118">
                <a:tc>
                  <a:txBody>
                    <a:bodyPr/>
                    <a:lstStyle/>
                    <a:p>
                      <a:r>
                        <a:rPr lang="en-US" sz="1200" dirty="0"/>
                        <a:t>G4 MUV27</a:t>
                      </a:r>
                    </a:p>
                  </a:txBody>
                  <a:tcPr/>
                </a:tc>
                <a:tc>
                  <a:txBody>
                    <a:bodyPr/>
                    <a:lstStyle/>
                    <a:p>
                      <a:r>
                        <a:rPr lang="en-US" dirty="0"/>
                        <a:t>C1</a:t>
                      </a:r>
                    </a:p>
                  </a:txBody>
                  <a:tcPr/>
                </a:tc>
                <a:tc>
                  <a:txBody>
                    <a:bodyPr/>
                    <a:lstStyle/>
                    <a:p>
                      <a:r>
                        <a:rPr lang="en-US" dirty="0"/>
                        <a:t>110</a:t>
                      </a:r>
                    </a:p>
                  </a:txBody>
                  <a:tcPr/>
                </a:tc>
                <a:extLst>
                  <a:ext uri="{0D108BD9-81ED-4DB2-BD59-A6C34878D82A}">
                    <a16:rowId xmlns:a16="http://schemas.microsoft.com/office/drawing/2014/main" val="1989671810"/>
                  </a:ext>
                </a:extLst>
              </a:tr>
            </a:tbl>
          </a:graphicData>
        </a:graphic>
      </p:graphicFrame>
    </p:spTree>
    <p:extLst>
      <p:ext uri="{BB962C8B-B14F-4D97-AF65-F5344CB8AC3E}">
        <p14:creationId xmlns:p14="http://schemas.microsoft.com/office/powerpoint/2010/main" val="3943735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6FA31-0994-B543-8435-C7FE3934899F}"/>
              </a:ext>
            </a:extLst>
          </p:cNvPr>
          <p:cNvSpPr>
            <a:spLocks noGrp="1"/>
          </p:cNvSpPr>
          <p:nvPr>
            <p:ph type="title"/>
          </p:nvPr>
        </p:nvSpPr>
        <p:spPr/>
        <p:txBody>
          <a:bodyPr/>
          <a:lstStyle/>
          <a:p>
            <a:r>
              <a:rPr lang="en-US" b="1" dirty="0">
                <a:solidFill>
                  <a:srgbClr val="244072"/>
                </a:solidFill>
              </a:rPr>
              <a:t>Microglial Specific Gene Information</a:t>
            </a:r>
          </a:p>
        </p:txBody>
      </p:sp>
      <p:sp>
        <p:nvSpPr>
          <p:cNvPr id="3" name="Content Placeholder 2">
            <a:extLst>
              <a:ext uri="{FF2B5EF4-FFF2-40B4-BE49-F238E27FC236}">
                <a16:creationId xmlns:a16="http://schemas.microsoft.com/office/drawing/2014/main" id="{89B7A5D4-B50D-A64E-A279-36619E5B897C}"/>
              </a:ext>
            </a:extLst>
          </p:cNvPr>
          <p:cNvSpPr>
            <a:spLocks noGrp="1"/>
          </p:cNvSpPr>
          <p:nvPr>
            <p:ph idx="1"/>
          </p:nvPr>
        </p:nvSpPr>
        <p:spPr/>
        <p:txBody>
          <a:bodyPr>
            <a:normAutofit/>
          </a:bodyPr>
          <a:lstStyle/>
          <a:p>
            <a:r>
              <a:rPr lang="en-US" dirty="0"/>
              <a:t>To assign microglia probability/ order the cells in IMM clusters in terms of highest microglial expression to lowest microglial expression, need to look at average expression for the following genes:</a:t>
            </a:r>
          </a:p>
          <a:p>
            <a:pPr lvl="1"/>
            <a:r>
              <a:rPr lang="en-US" sz="1000" dirty="0"/>
              <a:t> </a:t>
            </a:r>
            <a:r>
              <a:rPr lang="en-US" sz="1000" b="1" dirty="0"/>
              <a:t>TMEM119</a:t>
            </a:r>
            <a:r>
              <a:rPr lang="en-US" sz="1000" b="1" baseline="30000" dirty="0"/>
              <a:t>1</a:t>
            </a:r>
            <a:r>
              <a:rPr lang="en-US" sz="1000" baseline="30000" dirty="0"/>
              <a:t> </a:t>
            </a:r>
            <a:r>
              <a:rPr lang="en-US" sz="1000" dirty="0">
                <a:sym typeface="Wingdings" pitchFamily="2" charset="2"/>
              </a:rPr>
              <a:t></a:t>
            </a:r>
            <a:r>
              <a:rPr lang="en-US" sz="1000" baseline="30000" dirty="0">
                <a:sym typeface="Wingdings" pitchFamily="2" charset="2"/>
              </a:rPr>
              <a:t> </a:t>
            </a:r>
            <a:r>
              <a:rPr lang="en-US" sz="1000" dirty="0"/>
              <a:t>reliable microglial marker that discriminates resident microglia from blood-derived macrophages. Elevated expression in response to neurodegenerative diseases (such as Alzheimer’s). Is not expressed by macrophages</a:t>
            </a:r>
          </a:p>
          <a:p>
            <a:pPr lvl="1"/>
            <a:r>
              <a:rPr lang="en-US" sz="1000" b="1" dirty="0"/>
              <a:t>Serping1</a:t>
            </a:r>
            <a:r>
              <a:rPr lang="en-US" sz="1000" b="1" baseline="30000" dirty="0"/>
              <a:t>2</a:t>
            </a:r>
            <a:r>
              <a:rPr lang="en-US" sz="1000" dirty="0">
                <a:sym typeface="Wingdings" pitchFamily="2" charset="2"/>
              </a:rPr>
              <a:t> increased expression due to microglia abundance. Enrichment of this gene has to do with wound healing (immune response)</a:t>
            </a:r>
          </a:p>
          <a:p>
            <a:pPr lvl="1"/>
            <a:r>
              <a:rPr lang="en-US" sz="1000" b="1" dirty="0">
                <a:sym typeface="Wingdings" pitchFamily="2" charset="2"/>
              </a:rPr>
              <a:t>P2RY12</a:t>
            </a:r>
            <a:r>
              <a:rPr lang="en-US" sz="1000" b="1" baseline="30000" dirty="0">
                <a:sym typeface="Wingdings" pitchFamily="2" charset="2"/>
              </a:rPr>
              <a:t>3</a:t>
            </a:r>
            <a:r>
              <a:rPr lang="en-US" sz="1000" baseline="30000" dirty="0">
                <a:sym typeface="Wingdings" pitchFamily="2" charset="2"/>
              </a:rPr>
              <a:t> </a:t>
            </a:r>
            <a:r>
              <a:rPr lang="en-US" sz="1000" dirty="0">
                <a:sym typeface="Wingdings" pitchFamily="2" charset="2"/>
              </a:rPr>
              <a:t></a:t>
            </a:r>
            <a:r>
              <a:rPr lang="en-US" sz="1000" baseline="30000" dirty="0">
                <a:sym typeface="Wingdings" pitchFamily="2" charset="2"/>
              </a:rPr>
              <a:t> </a:t>
            </a:r>
            <a:r>
              <a:rPr lang="en-US" sz="1000" dirty="0"/>
              <a:t>P2RY12-positive microglia mostly had non-activated morphologies, while the morphologies of P2RY12-positive microglia in AD brains were highly variable, suggesting its expression could encompass a wider range of phenotypes than originally hypothesized</a:t>
            </a:r>
          </a:p>
          <a:p>
            <a:pPr lvl="1"/>
            <a:r>
              <a:rPr lang="en-US" sz="1000" b="1" dirty="0"/>
              <a:t>Jak3</a:t>
            </a:r>
            <a:r>
              <a:rPr lang="en-US" sz="1000" b="1" baseline="30000" dirty="0"/>
              <a:t>4</a:t>
            </a:r>
            <a:r>
              <a:rPr lang="en-US" sz="1000" dirty="0">
                <a:sym typeface="Wingdings" pitchFamily="2" charset="2"/>
              </a:rPr>
              <a:t> regulates microgliogenesis, microglial migration and phagocytosis. Should have higher expression levels of JAK3 in the presence of microglia.</a:t>
            </a:r>
          </a:p>
          <a:p>
            <a:pPr lvl="1"/>
            <a:r>
              <a:rPr lang="en-US" sz="1000" b="1" dirty="0"/>
              <a:t>CX3CR1</a:t>
            </a:r>
            <a:r>
              <a:rPr lang="en-US" sz="1000" b="1" baseline="30000" dirty="0"/>
              <a:t>5</a:t>
            </a:r>
            <a:r>
              <a:rPr lang="en-US" sz="1000" dirty="0">
                <a:sym typeface="Wingdings" pitchFamily="2" charset="2"/>
              </a:rPr>
              <a:t> microglia are characterized by prominent expression of chemokine receptor (CX3CR1). Expressed in multiple areas of the body but are highly cell type specific in tissues.  in the central nervous system, this is only expressed in microglia (brain and spinal cord)</a:t>
            </a:r>
            <a:endParaRPr lang="en-US" sz="1000" dirty="0"/>
          </a:p>
          <a:p>
            <a:pPr lvl="1"/>
            <a:endParaRPr lang="en-US" sz="1000" dirty="0"/>
          </a:p>
          <a:p>
            <a:pPr lvl="1"/>
            <a:endParaRPr lang="en-US" dirty="0"/>
          </a:p>
          <a:p>
            <a:pPr lvl="1"/>
            <a:endParaRPr lang="en-US" dirty="0"/>
          </a:p>
        </p:txBody>
      </p:sp>
      <p:sp>
        <p:nvSpPr>
          <p:cNvPr id="4" name="Slide Number Placeholder 3">
            <a:extLst>
              <a:ext uri="{FF2B5EF4-FFF2-40B4-BE49-F238E27FC236}">
                <a16:creationId xmlns:a16="http://schemas.microsoft.com/office/drawing/2014/main" id="{5F69A1ED-6BD9-3043-BE1D-ADEF334AEA23}"/>
              </a:ext>
            </a:extLst>
          </p:cNvPr>
          <p:cNvSpPr>
            <a:spLocks noGrp="1"/>
          </p:cNvSpPr>
          <p:nvPr>
            <p:ph type="sldNum" sz="quarter" idx="12"/>
          </p:nvPr>
        </p:nvSpPr>
        <p:spPr/>
        <p:txBody>
          <a:bodyPr/>
          <a:lstStyle/>
          <a:p>
            <a:fld id="{7B460C59-1F0B-DB46-B655-80AE13683051}" type="slidenum">
              <a:rPr lang="en-US" smtClean="0"/>
              <a:pPr/>
              <a:t>9</a:t>
            </a:fld>
            <a:endParaRPr lang="en-US" dirty="0"/>
          </a:p>
        </p:txBody>
      </p:sp>
      <p:sp>
        <p:nvSpPr>
          <p:cNvPr id="7" name="Content Placeholder 2">
            <a:extLst>
              <a:ext uri="{FF2B5EF4-FFF2-40B4-BE49-F238E27FC236}">
                <a16:creationId xmlns:a16="http://schemas.microsoft.com/office/drawing/2014/main" id="{8F3BEC31-F77F-674D-AA63-C62082A7CF7F}"/>
              </a:ext>
            </a:extLst>
          </p:cNvPr>
          <p:cNvSpPr txBox="1">
            <a:spLocks/>
          </p:cNvSpPr>
          <p:nvPr/>
        </p:nvSpPr>
        <p:spPr>
          <a:xfrm>
            <a:off x="6891761" y="5620965"/>
            <a:ext cx="4254659" cy="11119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Font typeface="Arial"/>
              <a:buAutoNum type="arabicPeriod"/>
            </a:pPr>
            <a:r>
              <a:rPr lang="en-US" sz="500" dirty="0"/>
              <a:t>Satoh J, Kino Y, </a:t>
            </a:r>
            <a:r>
              <a:rPr lang="en-US" sz="500" dirty="0" err="1"/>
              <a:t>Asahina</a:t>
            </a:r>
            <a:r>
              <a:rPr lang="en-US" sz="500" dirty="0"/>
              <a:t> N, et al. TMEM119 marks a subset of microglia in the human brain. </a:t>
            </a:r>
            <a:r>
              <a:rPr lang="en-US" sz="500" i="1" dirty="0"/>
              <a:t>Neuropathology</a:t>
            </a:r>
            <a:r>
              <a:rPr lang="en-US" sz="500" dirty="0"/>
              <a:t>. 2016;36(1):39-49. doi:10.1111/neup.12235</a:t>
            </a:r>
          </a:p>
          <a:p>
            <a:pPr marL="514350" indent="-514350">
              <a:buFont typeface="Arial"/>
              <a:buAutoNum type="arabicPeriod"/>
            </a:pPr>
            <a:r>
              <a:rPr lang="en-US" sz="500" dirty="0"/>
              <a:t>Anirudh </a:t>
            </a:r>
            <a:r>
              <a:rPr lang="en-US" sz="500" dirty="0" err="1"/>
              <a:t>Patir</a:t>
            </a:r>
            <a:r>
              <a:rPr lang="en-US" sz="500" dirty="0"/>
              <a:t>, Barbara Shih, Barry W. McColl, Tom C. Freeman. </a:t>
            </a:r>
            <a:r>
              <a:rPr lang="en-US" sz="500" dirty="0" err="1"/>
              <a:t>bioRxiv</a:t>
            </a:r>
            <a:r>
              <a:rPr lang="en-US" sz="500" dirty="0"/>
              <a:t> 308908; </a:t>
            </a:r>
            <a:r>
              <a:rPr lang="en-US" sz="500" dirty="0" err="1"/>
              <a:t>doi</a:t>
            </a:r>
            <a:r>
              <a:rPr lang="en-US" sz="500" dirty="0"/>
              <a:t>: https://</a:t>
            </a:r>
            <a:r>
              <a:rPr lang="en-US" sz="500" dirty="0" err="1"/>
              <a:t>doi.org</a:t>
            </a:r>
            <a:r>
              <a:rPr lang="en-US" sz="500" dirty="0"/>
              <a:t>/10.1101/308908</a:t>
            </a:r>
          </a:p>
          <a:p>
            <a:pPr marL="514350" indent="-514350">
              <a:buFont typeface="Arial"/>
              <a:buAutoNum type="arabicPeriod"/>
            </a:pPr>
            <a:r>
              <a:rPr lang="en-US" sz="500" dirty="0"/>
              <a:t>Walker DG, Tang TM, </a:t>
            </a:r>
            <a:r>
              <a:rPr lang="en-US" sz="500" dirty="0" err="1"/>
              <a:t>Mendsaikhan</a:t>
            </a:r>
            <a:r>
              <a:rPr lang="en-US" sz="500" dirty="0"/>
              <a:t> A, et al. Patterns of Expression of Purinergic Receptor P2RY12, a Putative Marker for Non-Activated Microglia, in Aged and Alzheimer's Disease Brains. </a:t>
            </a:r>
            <a:r>
              <a:rPr lang="en-US" sz="500" i="1" dirty="0"/>
              <a:t>Int J Mol Sci</a:t>
            </a:r>
            <a:r>
              <a:rPr lang="en-US" sz="500" dirty="0"/>
              <a:t>. 2020;21(2):678. Published 2020 Jan 20. doi:10.3390/ijms21020678</a:t>
            </a:r>
          </a:p>
          <a:p>
            <a:pPr marL="514350" indent="-514350">
              <a:buFont typeface="Arial"/>
              <a:buAutoNum type="arabicPeriod"/>
            </a:pPr>
            <a:r>
              <a:rPr lang="en-US" sz="500" dirty="0" err="1"/>
              <a:t>Barua</a:t>
            </a:r>
            <a:r>
              <a:rPr lang="en-US" sz="500" dirty="0"/>
              <a:t> S, Chung JI, Kim AY, Lee SY, Lee SH, </a:t>
            </a:r>
            <a:r>
              <a:rPr lang="en-US" sz="500" dirty="0" err="1"/>
              <a:t>Baik</a:t>
            </a:r>
            <a:r>
              <a:rPr lang="en-US" sz="500" dirty="0"/>
              <a:t> EJ. </a:t>
            </a:r>
            <a:r>
              <a:rPr lang="en-US" sz="500" dirty="0" err="1"/>
              <a:t>Jak</a:t>
            </a:r>
            <a:r>
              <a:rPr lang="en-US" sz="500" dirty="0"/>
              <a:t> kinase 3 signaling in microgliogenesis from the spinal </a:t>
            </a:r>
            <a:r>
              <a:rPr lang="en-US" sz="500" dirty="0" err="1"/>
              <a:t>nestin</a:t>
            </a:r>
            <a:r>
              <a:rPr lang="en-US" sz="500" dirty="0"/>
              <a:t>+ progenitors in both development and response to injury. </a:t>
            </a:r>
            <a:r>
              <a:rPr lang="en-US" sz="500" i="1" dirty="0" err="1"/>
              <a:t>Neuroreport</a:t>
            </a:r>
            <a:r>
              <a:rPr lang="en-US" sz="500" dirty="0"/>
              <a:t>. 2017;28(14):929-935. doi:10.1097/WNR.0000000000000854</a:t>
            </a:r>
          </a:p>
          <a:p>
            <a:pPr marL="514350" indent="-514350">
              <a:buFont typeface="Arial"/>
              <a:buAutoNum type="arabicPeriod"/>
            </a:pPr>
            <a:r>
              <a:rPr lang="en-US" sz="500" dirty="0"/>
              <a:t>Wolf Y, </a:t>
            </a:r>
            <a:r>
              <a:rPr lang="en-US" sz="500" dirty="0" err="1"/>
              <a:t>Yona</a:t>
            </a:r>
            <a:r>
              <a:rPr lang="en-US" sz="500" dirty="0"/>
              <a:t> S, Kim KW, Jung S. Microglia, seen from the CX3CR1 angle. </a:t>
            </a:r>
            <a:r>
              <a:rPr lang="en-US" sz="500" i="1" dirty="0"/>
              <a:t>Front Cell </a:t>
            </a:r>
            <a:r>
              <a:rPr lang="en-US" sz="500" i="1" dirty="0" err="1"/>
              <a:t>Neurosci</a:t>
            </a:r>
            <a:r>
              <a:rPr lang="en-US" sz="500" dirty="0"/>
              <a:t>. 2013;7:26. Published 2013 Mar 18. doi:10.3389/fncel.2013.00026</a:t>
            </a:r>
          </a:p>
        </p:txBody>
      </p:sp>
    </p:spTree>
    <p:extLst>
      <p:ext uri="{BB962C8B-B14F-4D97-AF65-F5344CB8AC3E}">
        <p14:creationId xmlns:p14="http://schemas.microsoft.com/office/powerpoint/2010/main" val="1110438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uza_CMU_template" id="{5B65E022-D727-804A-AC7A-C45A337AA9A3}" vid="{115F5F82-5126-E847-8650-4EB2F80DBDDC}"/>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Pauza_CMU_template (1)</Template>
  <TotalTime>35251</TotalTime>
  <Words>1350</Words>
  <Application>Microsoft Macintosh PowerPoint</Application>
  <PresentationFormat>Widescreen</PresentationFormat>
  <Paragraphs>137</Paragraphs>
  <Slides>11</Slides>
  <Notes>2</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11</vt:i4>
      </vt:variant>
    </vt:vector>
  </HeadingPairs>
  <TitlesOfParts>
    <vt:vector size="16" baseType="lpstr">
      <vt:lpstr>Arial</vt:lpstr>
      <vt:lpstr>Calibri</vt:lpstr>
      <vt:lpstr>Calibri Light</vt:lpstr>
      <vt:lpstr>Office Theme</vt:lpstr>
      <vt:lpstr>Custom Design</vt:lpstr>
      <vt:lpstr>Microglia Project Progress 07/12/20 Update </vt:lpstr>
      <vt:lpstr>Motivation</vt:lpstr>
      <vt:lpstr>Methods (To date)</vt:lpstr>
      <vt:lpstr>SHH Heatmaps (Updated) </vt:lpstr>
      <vt:lpstr>WNT Heatmaps (Updated)</vt:lpstr>
      <vt:lpstr>G3 Heatmaps (Updated)</vt:lpstr>
      <vt:lpstr>G4 Heatmaps (Updated)</vt:lpstr>
      <vt:lpstr>Cluster Information</vt:lpstr>
      <vt:lpstr>Microglial Specific Gene Information</vt:lpstr>
      <vt:lpstr>Next Steps</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Abbott Lab</dc:title>
  <dc:creator>Megan DeBari</dc:creator>
  <cp:lastModifiedBy>mjgarg</cp:lastModifiedBy>
  <cp:revision>228</cp:revision>
  <cp:lastPrinted>2018-10-03T19:01:00Z</cp:lastPrinted>
  <dcterms:created xsi:type="dcterms:W3CDTF">2018-11-06T17:45:20Z</dcterms:created>
  <dcterms:modified xsi:type="dcterms:W3CDTF">2020-07-13T17:57:35Z</dcterms:modified>
</cp:coreProperties>
</file>